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oboto"/>
      <p:regular r:id="rId61"/>
      <p:bold r:id="rId62"/>
      <p:italic r:id="rId63"/>
      <p:boldItalic r:id="rId64"/>
    </p:embeddedFont>
    <p:embeddedFont>
      <p:font typeface="Lat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9" roundtripDataSignature="AMtx7miEGl+Zo187tPlKGPr/jOmnV1/lO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Yves Kangle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Lato-bold.fntdata"/><Relationship Id="rId21" Type="http://schemas.openxmlformats.org/officeDocument/2006/relationships/slide" Target="slides/slide15.xml"/><Relationship Id="rId65" Type="http://schemas.openxmlformats.org/officeDocument/2006/relationships/font" Target="fonts/Lato-regular.fntdata"/><Relationship Id="rId24" Type="http://schemas.openxmlformats.org/officeDocument/2006/relationships/slide" Target="slides/slide18.xml"/><Relationship Id="rId68" Type="http://schemas.openxmlformats.org/officeDocument/2006/relationships/font" Target="fonts/Lato-boldItalic.fntdata"/><Relationship Id="rId23" Type="http://schemas.openxmlformats.org/officeDocument/2006/relationships/slide" Target="slides/slide17.xml"/><Relationship Id="rId67" Type="http://schemas.openxmlformats.org/officeDocument/2006/relationships/font" Target="fonts/La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7-22T16:56:10.857">
    <p:pos x="5190" y="49"/>
    <p:text>@amber.teng@ftwfoundation.org
_Assigned to Amber Teng_</p:text>
    <p:extLst>
      <p:ext uri="{C676402C-5697-4E1C-873F-D02D1690AC5C}">
        <p15:threadingInfo timeZoneBias="0"/>
      </p:ext>
      <p:ext uri="http://customooxmlschemas.google.com/">
        <go:slidesCustomData xmlns:go="http://customooxmlschemas.google.com/" commentPostId="AAAAc5j95uw"/>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7-22T16:56:33.537">
    <p:pos x="5190" y="49"/>
    <p:text>@amber.teng@ftwfoundation.org
_Assigned to Amber Teng_</p:text>
    <p:extLst>
      <p:ext uri="{C676402C-5697-4E1C-873F-D02D1690AC5C}">
        <p15:threadingInfo timeZoneBias="0"/>
      </p:ext>
      <p:ext uri="http://customooxmlschemas.google.com/">
        <go:slidesCustomData xmlns:go="http://customooxmlschemas.google.com/" commentPostId="AAAAc5j95u0"/>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7-22T16:57:14.889">
    <p:pos x="5190" y="49"/>
    <p:text>@amber.teng@ftwfoundation.org
_Assigned to Amber Teng_</p:text>
    <p:extLst>
      <p:ext uri="{C676402C-5697-4E1C-873F-D02D1690AC5C}">
        <p15:threadingInfo timeZoneBias="0"/>
      </p:ext>
      <p:ext uri="http://customooxmlschemas.google.com/">
        <go:slidesCustomData xmlns:go="http://customooxmlschemas.google.com/" commentPostId="AAAAc5j95u8"/>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7-22T16:56:59.011">
    <p:pos x="5190" y="49"/>
    <p:text>@amber.teng@ftwfoundation.org
_Assigned to Amber Teng_</p:text>
    <p:extLst>
      <p:ext uri="{C676402C-5697-4E1C-873F-D02D1690AC5C}">
        <p15:threadingInfo timeZoneBias="0"/>
      </p:ext>
      <p:ext uri="http://customooxmlschemas.google.com/">
        <go:slidesCustomData xmlns:go="http://customooxmlschemas.google.com/" commentPostId="AAAAc5j95u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search.aimultiple.com/model-drif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Machine learning is about extracting knowledge from data. It is a research field at the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intersection of statistics, artificial intelligence, and computer science and is also</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known as predictive analytics or statistical learning. The application of machine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learning methods has in recent years become ubiquitous in everyday life. From automatic</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recommendations of which movies to watch, to what food to order or which</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products to buy, to personalized online radio and recognizing your friends in your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photos, many modern websites and devices have machine learning algorithms at their</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core. When you look at a complex website like Facebook, Amazon, or Netflix, it is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very likely that every part of the site contains multiple machine learning models.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Outside of commercial applications, machine learning has had a tremendous influence</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on the way data-driven research is done today. The tools introduced in this book</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have been applied to diverse scientific problems such as understanding stars, finding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distant planets, discovering new particles, analyzing DNA sequences, and providing</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personalized cancer treatments.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Your application doesn’t need to be as large-scale or world-changing as these examples</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in order to benefit from machine learning, though. In this chapter, we will</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explain why machine learning has become so popular and discuss what kinds of</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problems can be solved using machine learning. Then, we will show you how to build</a:t>
            </a:r>
            <a:endParaRPr sz="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800">
                <a:solidFill>
                  <a:schemeClr val="dk1"/>
                </a:solidFill>
              </a:rPr>
              <a:t>your first machine learning model, introducing important concepts along the way.</a:t>
            </a:r>
            <a:endParaRPr sz="8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Engagement: Assuming you have multiple predictor variables, say 7 of them.. 5 have p-values less than 0.05 and 2 have p-values greater than or equal to 0.05..  What does that mean?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Relate to next slide, parsimony.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a:solidFill>
                  <a:srgbClr val="292929"/>
                </a:solidFill>
                <a:latin typeface="Arial"/>
                <a:ea typeface="Arial"/>
                <a:cs typeface="Arial"/>
                <a:sym typeface="Arial"/>
              </a:rPr>
              <a:t>Model drift refers to the degradation of model performance due to changes in data and relationships between input and output variables. It is relatively common for model drift to impact an organization negatively over time or sometimes suddenly.</a:t>
            </a:r>
            <a:endParaRPr b="0" i="0">
              <a:solidFill>
                <a:srgbClr val="292929"/>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Concept drift is a type of model drift where the properties of the dependent variable changes. The fraudulent model above is an example of concept drift, where the classification of what is ‘fraudulent’ changes.</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Data drift is a type of model drift where the properties of the independent variable(s) change(s). Examples of data drift include changes in the data due to seasonality, changes in consumer preferences, the addition of new products, etc…</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Upstream data changes refer to operational data changes in the data pipeline. An example of this is when a feature is no longer being generated, resulting in missing values. Another example is a change in measurement (eg. miles to kilometers).</a:t>
            </a:r>
            <a:endParaRPr>
              <a:solidFill>
                <a:srgbClr val="292929"/>
              </a:solidFill>
            </a:endParaRPr>
          </a:p>
          <a:p>
            <a:pPr indent="0" lvl="0" marL="0" rtl="0" algn="l">
              <a:lnSpc>
                <a:spcPct val="100000"/>
              </a:lnSpc>
              <a:spcBef>
                <a:spcPts val="0"/>
              </a:spcBef>
              <a:spcAft>
                <a:spcPts val="0"/>
              </a:spcAft>
              <a:buNone/>
            </a:pPr>
            <a:r>
              <a:t/>
            </a:r>
            <a:endParaRPr>
              <a:solidFill>
                <a:srgbClr val="292929"/>
              </a:solidFill>
            </a:endParaRPr>
          </a:p>
          <a:p>
            <a:pPr indent="0" lvl="0" marL="0" rtl="0" algn="l">
              <a:lnSpc>
                <a:spcPct val="100000"/>
              </a:lnSpc>
              <a:spcBef>
                <a:spcPts val="0"/>
              </a:spcBef>
              <a:spcAft>
                <a:spcPts val="0"/>
              </a:spcAft>
              <a:buNone/>
            </a:pPr>
            <a:r>
              <a:rPr lang="en-US">
                <a:solidFill>
                  <a:srgbClr val="292929"/>
                </a:solidFill>
              </a:rPr>
              <a:t>So how do we detect model drift?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The accuracy of a model worsens as the predicted values deviate farther and farther from the actual values.</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Detecting model drift is only the first step — the next step is addressing model drift. There are two main methods in doing so.</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The first is to simply retrain your model in a scheduled manner. If you know that a model degrades every six months, then you may decide to retrain your model every five months to ensure that the model’s accuracy never falls below a certain threshold</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Another way to address model drift is through online learning. Online learning simply means to make a machine learning model learn in real time. It does this by taking in data as soon as it becomes available in sequential order rather than training the model with batch data.</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u="sng">
                <a:solidFill>
                  <a:schemeClr val="hlink"/>
                </a:solidFill>
                <a:hlinkClick r:id="rId2"/>
              </a:rPr>
              <a:t>https://research.aimultiple.com/model-drift/</a:t>
            </a:r>
            <a:r>
              <a:rPr lang="en-US">
                <a:solidFill>
                  <a:srgbClr val="292929"/>
                </a:solidFill>
              </a:rPr>
              <a:t>	</a:t>
            </a:r>
            <a:endParaRPr>
              <a:solidFill>
                <a:srgbClr val="29292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27000" marR="0" rtl="0" algn="l">
              <a:lnSpc>
                <a:spcPct val="100000"/>
              </a:lnSpc>
              <a:spcBef>
                <a:spcPts val="1100"/>
              </a:spcBef>
              <a:spcAft>
                <a:spcPts val="0"/>
              </a:spcAft>
              <a:buClr>
                <a:srgbClr val="3C4043"/>
              </a:buClr>
              <a:buSzPts val="1600"/>
              <a:buFont typeface="Roboto"/>
              <a:buNone/>
            </a:pPr>
            <a:r>
              <a:rPr lang="en-US" sz="1600">
                <a:solidFill>
                  <a:srgbClr val="3C4043"/>
                </a:solidFill>
                <a:highlight>
                  <a:srgbClr val="FFFFFF"/>
                </a:highlight>
                <a:latin typeface="Roboto"/>
                <a:ea typeface="Roboto"/>
                <a:cs typeface="Roboto"/>
                <a:sym typeface="Roboto"/>
              </a:rPr>
              <a:t>ML is the use and development of computer systems that are able to learn and adapt without following explicit instructions, by using algorithms and statistical models to analyze and draw inferences from patterns in data.</a:t>
            </a:r>
            <a:endParaRPr/>
          </a:p>
          <a:p>
            <a:pPr indent="0" lvl="0" marL="127000" marR="0" rtl="0" algn="l">
              <a:lnSpc>
                <a:spcPct val="100000"/>
              </a:lnSpc>
              <a:spcBef>
                <a:spcPts val="1100"/>
              </a:spcBef>
              <a:spcAft>
                <a:spcPts val="0"/>
              </a:spcAft>
              <a:buClr>
                <a:srgbClr val="3C4043"/>
              </a:buClr>
              <a:buSzPts val="1600"/>
              <a:buFont typeface="Roboto"/>
              <a:buNone/>
            </a:pPr>
            <a:r>
              <a:t/>
            </a:r>
            <a:endParaRPr sz="1600">
              <a:solidFill>
                <a:srgbClr val="3C4043"/>
              </a:solidFill>
              <a:highlight>
                <a:srgbClr val="FFFFFF"/>
              </a:highlight>
              <a:latin typeface="Roboto"/>
              <a:ea typeface="Roboto"/>
              <a:cs typeface="Roboto"/>
              <a:sym typeface="Roboto"/>
            </a:endParaRPr>
          </a:p>
          <a:p>
            <a:pPr indent="0" lvl="0" marL="127000" marR="0" rtl="0" algn="l">
              <a:lnSpc>
                <a:spcPct val="100000"/>
              </a:lnSpc>
              <a:spcBef>
                <a:spcPts val="1100"/>
              </a:spcBef>
              <a:spcAft>
                <a:spcPts val="0"/>
              </a:spcAft>
              <a:buClr>
                <a:srgbClr val="3C4043"/>
              </a:buClr>
              <a:buSzPts val="1600"/>
              <a:buFont typeface="Roboto"/>
              <a:buNone/>
            </a:pPr>
            <a:r>
              <a:rPr lang="en-US" sz="1600">
                <a:solidFill>
                  <a:srgbClr val="3C4043"/>
                </a:solidFill>
                <a:highlight>
                  <a:srgbClr val="FFFFFF"/>
                </a:highlight>
                <a:latin typeface="Roboto"/>
                <a:ea typeface="Roboto"/>
                <a:cs typeface="Roboto"/>
                <a:sym typeface="Roboto"/>
              </a:rPr>
              <a:t>Operative words: computer systems, algorithms, statistical models.</a:t>
            </a:r>
            <a:endParaRPr/>
          </a:p>
          <a:p>
            <a:pPr indent="0" lvl="0" marL="127000" marR="0" rtl="0" algn="l">
              <a:lnSpc>
                <a:spcPct val="100000"/>
              </a:lnSpc>
              <a:spcBef>
                <a:spcPts val="1100"/>
              </a:spcBef>
              <a:spcAft>
                <a:spcPts val="0"/>
              </a:spcAft>
              <a:buClr>
                <a:srgbClr val="3C4043"/>
              </a:buClr>
              <a:buSzPts val="1600"/>
              <a:buFont typeface="Roboto"/>
              <a:buNone/>
            </a:pPr>
            <a:r>
              <a:t/>
            </a:r>
            <a:endParaRPr sz="1600">
              <a:solidFill>
                <a:srgbClr val="3C4043"/>
              </a:solidFill>
              <a:highlight>
                <a:srgbClr val="FFFFFF"/>
              </a:highlight>
              <a:latin typeface="Roboto"/>
              <a:ea typeface="Roboto"/>
              <a:cs typeface="Roboto"/>
              <a:sym typeface="Roboto"/>
            </a:endParaRPr>
          </a:p>
          <a:p>
            <a:pPr indent="0" lvl="0" marL="127000" marR="0" rtl="0" algn="l">
              <a:lnSpc>
                <a:spcPct val="100000"/>
              </a:lnSpc>
              <a:spcBef>
                <a:spcPts val="1100"/>
              </a:spcBef>
              <a:spcAft>
                <a:spcPts val="0"/>
              </a:spcAft>
              <a:buClr>
                <a:srgbClr val="3C4043"/>
              </a:buClr>
              <a:buSzPts val="1600"/>
              <a:buFont typeface="Roboto"/>
              <a:buNone/>
            </a:pPr>
            <a:r>
              <a:rPr lang="en-US" sz="1600">
                <a:solidFill>
                  <a:srgbClr val="3C4043"/>
                </a:solidFill>
                <a:highlight>
                  <a:srgbClr val="FFFFFF"/>
                </a:highlight>
                <a:latin typeface="Roboto"/>
                <a:ea typeface="Roboto"/>
                <a:cs typeface="Roboto"/>
                <a:sym typeface="Roboto"/>
              </a:rPr>
              <a:t>Left side – algorithms / techniques; Right side – Use cases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0" i="0" lang="en-US">
                <a:solidFill>
                  <a:srgbClr val="292929"/>
                </a:solidFill>
                <a:latin typeface="Arial"/>
                <a:ea typeface="Arial"/>
                <a:cs typeface="Arial"/>
                <a:sym typeface="Arial"/>
              </a:rPr>
              <a:t>“When data set contains relevant data, but similar data is not obtainable when the models are used for predictions, data leakage (or leaking) occurs. This results in great success on the training dataset (and possibly even the validation accuracy), but lack of performance in production.”</a:t>
            </a:r>
            <a:endParaRPr/>
          </a:p>
          <a:p>
            <a:pPr indent="0" lvl="0" marL="0" rtl="0" algn="l">
              <a:lnSpc>
                <a:spcPct val="100000"/>
              </a:lnSpc>
              <a:spcBef>
                <a:spcPts val="0"/>
              </a:spcBef>
              <a:spcAft>
                <a:spcPts val="0"/>
              </a:spcAft>
              <a:buSzPts val="1100"/>
              <a:buNone/>
            </a:pPr>
            <a:r>
              <a:t/>
            </a:r>
            <a:endParaRPr b="0" i="0">
              <a:solidFill>
                <a:srgbClr val="292929"/>
              </a:solidFill>
              <a:latin typeface="Arial"/>
              <a:ea typeface="Arial"/>
              <a:cs typeface="Arial"/>
              <a:sym typeface="Arial"/>
            </a:endParaRPr>
          </a:p>
          <a:p>
            <a:pPr indent="0" lvl="0" marL="0" rtl="0" algn="l">
              <a:lnSpc>
                <a:spcPct val="100000"/>
              </a:lnSpc>
              <a:spcBef>
                <a:spcPts val="0"/>
              </a:spcBef>
              <a:spcAft>
                <a:spcPts val="0"/>
              </a:spcAft>
              <a:buSzPts val="1100"/>
              <a:buNone/>
            </a:pPr>
            <a:r>
              <a:rPr b="0" i="0" lang="en-US">
                <a:solidFill>
                  <a:srgbClr val="292929"/>
                </a:solidFill>
                <a:latin typeface="Arial"/>
                <a:ea typeface="Arial"/>
                <a:cs typeface="Arial"/>
                <a:sym typeface="Arial"/>
              </a:rPr>
              <a:t>Leakage occurs when information about the target label or number is introduced during learning that would not be lawfully accessible during actual use. The most fundamental example of data leakage would be if the true label of a dataset was included as a characteristic in the model. If this object is classified as an apple, the algorithm would learn to predict that it is an apple.</a:t>
            </a:r>
            <a:endParaRPr b="0" i="0">
              <a:solidFill>
                <a:srgbClr val="292929"/>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information leakage </a:t>
            </a:r>
            <a:endParaRPr>
              <a:solidFill>
                <a:srgbClr val="292929"/>
              </a:solidFill>
            </a:endParaRPr>
          </a:p>
          <a:p>
            <a:pPr indent="0" lvl="0" marL="0" rtl="0" algn="l">
              <a:lnSpc>
                <a:spcPct val="100000"/>
              </a:lnSpc>
              <a:spcBef>
                <a:spcPts val="0"/>
              </a:spcBef>
              <a:spcAft>
                <a:spcPts val="0"/>
              </a:spcAft>
              <a:buSzPts val="1100"/>
              <a:buNone/>
            </a:pPr>
            <a:r>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duplicate rows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time</a:t>
            </a:r>
            <a:r>
              <a:rPr lang="en-US">
                <a:solidFill>
                  <a:srgbClr val="292929"/>
                </a:solidFill>
              </a:rPr>
              <a:t> </a:t>
            </a:r>
            <a:r>
              <a:rPr lang="en-US">
                <a:solidFill>
                  <a:srgbClr val="292929"/>
                </a:solidFill>
              </a:rPr>
              <a:t>leakage</a:t>
            </a:r>
            <a:r>
              <a:rPr lang="en-US">
                <a:solidFill>
                  <a:srgbClr val="292929"/>
                </a:solidFill>
              </a:rPr>
              <a:t>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group leakage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time series data ie predicting stock values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fraud = including </a:t>
            </a:r>
            <a:r>
              <a:rPr lang="en-US">
                <a:solidFill>
                  <a:srgbClr val="292929"/>
                </a:solidFill>
              </a:rPr>
              <a:t>probability</a:t>
            </a:r>
            <a:r>
              <a:rPr lang="en-US">
                <a:solidFill>
                  <a:srgbClr val="292929"/>
                </a:solidFill>
              </a:rPr>
              <a:t> of fraud </a:t>
            </a:r>
            <a:endParaRPr>
              <a:solidFill>
                <a:srgbClr val="292929"/>
              </a:solidFill>
            </a:endParaRPr>
          </a:p>
          <a:p>
            <a:pPr indent="0" lvl="0" marL="0" rtl="0" algn="l">
              <a:lnSpc>
                <a:spcPct val="100000"/>
              </a:lnSpc>
              <a:spcBef>
                <a:spcPts val="0"/>
              </a:spcBef>
              <a:spcAft>
                <a:spcPts val="0"/>
              </a:spcAft>
              <a:buNone/>
            </a:pPr>
            <a:r>
              <a:t/>
            </a:r>
            <a:endParaRPr>
              <a:solidFill>
                <a:srgbClr val="292929"/>
              </a:solidFill>
            </a:endParaRPr>
          </a:p>
          <a:p>
            <a:pPr indent="0" lvl="0" marL="0" rtl="0" algn="l">
              <a:lnSpc>
                <a:spcPct val="100000"/>
              </a:lnSpc>
              <a:spcBef>
                <a:spcPts val="0"/>
              </a:spcBef>
              <a:spcAft>
                <a:spcPts val="0"/>
              </a:spcAft>
              <a:buNone/>
            </a:pPr>
            <a:r>
              <a:rPr lang="en-US">
                <a:solidFill>
                  <a:srgbClr val="292929"/>
                </a:solidFill>
              </a:rPr>
              <a:t>Ways to prevent data leakage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too good to be true </a:t>
            </a:r>
            <a:r>
              <a:rPr lang="en-US">
                <a:solidFill>
                  <a:srgbClr val="292929"/>
                </a:solidFill>
              </a:rPr>
              <a:t>training</a:t>
            </a:r>
            <a:r>
              <a:rPr lang="en-US">
                <a:solidFill>
                  <a:srgbClr val="292929"/>
                </a:solidFill>
              </a:rPr>
              <a:t> accuracy but bad test accuracy </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causes the problem of overfitting </a:t>
            </a:r>
            <a:endParaRPr>
              <a:solidFill>
                <a:srgbClr val="292929"/>
              </a:solidFill>
            </a:endParaRPr>
          </a:p>
          <a:p>
            <a:pPr indent="0" lvl="0" marL="0" rtl="0" algn="l">
              <a:lnSpc>
                <a:spcPct val="100000"/>
              </a:lnSpc>
              <a:spcBef>
                <a:spcPts val="0"/>
              </a:spcBef>
              <a:spcAft>
                <a:spcPts val="0"/>
              </a:spcAft>
              <a:buNone/>
            </a:pPr>
            <a:r>
              <a:t/>
            </a:r>
            <a:endParaRPr>
              <a:solidFill>
                <a:srgbClr val="292929"/>
              </a:solidFill>
            </a:endParaRPr>
          </a:p>
          <a:p>
            <a:pPr indent="0" lvl="0" marL="0" rtl="0" algn="l">
              <a:lnSpc>
                <a:spcPct val="100000"/>
              </a:lnSpc>
              <a:spcBef>
                <a:spcPts val="0"/>
              </a:spcBef>
              <a:spcAft>
                <a:spcPts val="0"/>
              </a:spcAft>
              <a:buNone/>
            </a:pPr>
            <a:r>
              <a:rPr lang="en-US">
                <a:solidFill>
                  <a:srgbClr val="292929"/>
                </a:solidFill>
              </a:rPr>
              <a:t>Examples</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When you split your data into training and testing subsets, some of your data present in the test set is also copied in the train set and vice-versa.</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As a result of which when you train your model with this type of split it will give really good results on the train and test set i.e, both training and testing accuracy should be high.</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rPr lang="en-US">
                <a:solidFill>
                  <a:srgbClr val="292929"/>
                </a:solidFill>
              </a:rPr>
              <a:t>But when you deploy your model into production it will not perform well, because when a new type of data comes in it won’t be able to handle it.</a:t>
            </a:r>
            <a:endParaRPr>
              <a:solidFill>
                <a:srgbClr val="292929"/>
              </a:solidFill>
            </a:endParaRPr>
          </a:p>
          <a:p>
            <a:pPr indent="-298450" lvl="0" marL="457200" rtl="0" algn="l">
              <a:lnSpc>
                <a:spcPct val="100000"/>
              </a:lnSpc>
              <a:spcBef>
                <a:spcPts val="0"/>
              </a:spcBef>
              <a:spcAft>
                <a:spcPts val="0"/>
              </a:spcAft>
              <a:buClr>
                <a:srgbClr val="292929"/>
              </a:buClr>
              <a:buSzPts val="1100"/>
              <a:buChar char="-"/>
            </a:pPr>
            <a:r>
              <a:t/>
            </a:r>
            <a:endParaRPr>
              <a:solidFill>
                <a:srgbClr val="292929"/>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ISLR Section 4</a:t>
            </a:r>
            <a:endParaRPr/>
          </a:p>
          <a:p>
            <a:pPr indent="-298450" lvl="0" marL="457200" rtl="0" algn="l">
              <a:lnSpc>
                <a:spcPct val="100000"/>
              </a:lnSpc>
              <a:spcBef>
                <a:spcPts val="0"/>
              </a:spcBef>
              <a:spcAft>
                <a:spcPts val="0"/>
              </a:spcAft>
              <a:buSzPts val="1100"/>
              <a:buChar char="-"/>
            </a:pPr>
            <a:r>
              <a:rPr lang="en-US"/>
              <a:t>Logistic regression as a method for classification </a:t>
            </a:r>
            <a:endParaRPr/>
          </a:p>
          <a:p>
            <a:pPr indent="-298450" lvl="0" marL="457200" rtl="0" algn="l">
              <a:lnSpc>
                <a:spcPct val="100000"/>
              </a:lnSpc>
              <a:spcBef>
                <a:spcPts val="0"/>
              </a:spcBef>
              <a:spcAft>
                <a:spcPts val="0"/>
              </a:spcAft>
              <a:buSzPts val="1100"/>
              <a:buChar char="-"/>
            </a:pPr>
            <a:r>
              <a:rPr lang="en-US"/>
              <a:t>What categories things belong to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222222"/>
                </a:solidFill>
                <a:latin typeface="Lato"/>
                <a:ea typeface="Lato"/>
                <a:cs typeface="Lato"/>
                <a:sym typeface="Lato"/>
              </a:rPr>
              <a:t>Mathematical interpretation:  Log Loss is the negative average of the log of corrected predicted probabilities for each instance.</a:t>
            </a:r>
            <a:endParaRPr/>
          </a:p>
          <a:p>
            <a:pPr indent="0" lvl="0" marL="158750" rtl="0" algn="l">
              <a:lnSpc>
                <a:spcPct val="100000"/>
              </a:lnSpc>
              <a:spcBef>
                <a:spcPts val="0"/>
              </a:spcBef>
              <a:spcAft>
                <a:spcPts val="0"/>
              </a:spcAft>
              <a:buSzPts val="1100"/>
              <a:buNone/>
            </a:pPr>
            <a:r>
              <a:t/>
            </a:r>
            <a:endParaRPr b="0" i="0">
              <a:solidFill>
                <a:srgbClr val="292929"/>
              </a:solidFill>
              <a:latin typeface="Arial"/>
              <a:ea typeface="Arial"/>
              <a:cs typeface="Arial"/>
              <a:sym typeface="Arial"/>
            </a:endParaRPr>
          </a:p>
          <a:p>
            <a:pPr indent="0" lvl="0" marL="158750" rtl="0" algn="l">
              <a:lnSpc>
                <a:spcPct val="100000"/>
              </a:lnSpc>
              <a:spcBef>
                <a:spcPts val="0"/>
              </a:spcBef>
              <a:spcAft>
                <a:spcPts val="0"/>
              </a:spcAft>
              <a:buSzPts val="1100"/>
              <a:buNone/>
            </a:pPr>
            <a:r>
              <a:rPr b="0" i="0" lang="en-US">
                <a:solidFill>
                  <a:srgbClr val="292929"/>
                </a:solidFill>
                <a:latin typeface="Arial"/>
                <a:ea typeface="Arial"/>
                <a:cs typeface="Arial"/>
                <a:sym typeface="Arial"/>
              </a:rPr>
              <a:t>Log-loss is indicative of how close the prediction probability is to the corresponding actual/true value (0 or 1 in case of binary classification). The more the predicted probability diverges from the actual value, the higher is the log-loss value.</a:t>
            </a:r>
            <a:endParaRPr/>
          </a:p>
          <a:p>
            <a:pPr indent="0" lvl="0" marL="158750" rtl="0" algn="l">
              <a:lnSpc>
                <a:spcPct val="100000"/>
              </a:lnSpc>
              <a:spcBef>
                <a:spcPts val="0"/>
              </a:spcBef>
              <a:spcAft>
                <a:spcPts val="0"/>
              </a:spcAft>
              <a:buSzPts val="1100"/>
              <a:buNone/>
            </a:pPr>
            <a:r>
              <a:t/>
            </a:r>
            <a:endParaRPr b="0" i="0">
              <a:solidFill>
                <a:srgbClr val="292929"/>
              </a:solidFill>
              <a:latin typeface="Arial"/>
              <a:ea typeface="Arial"/>
              <a:cs typeface="Arial"/>
              <a:sym typeface="Arial"/>
            </a:endParaRPr>
          </a:p>
          <a:p>
            <a:pPr indent="0" lvl="0" marL="158750" rtl="0" algn="l">
              <a:lnSpc>
                <a:spcPct val="100000"/>
              </a:lnSpc>
              <a:spcBef>
                <a:spcPts val="0"/>
              </a:spcBef>
              <a:spcAft>
                <a:spcPts val="0"/>
              </a:spcAft>
              <a:buSzPts val="1100"/>
              <a:buNone/>
            </a:pPr>
            <a:r>
              <a:rPr i="0" lang="en-US"/>
              <a:t>A model with lower log-loss score is better than the one with higher log-loss score, provided both the models are applied to the same distribution of dataset. We cannot compare log-loss scores of two models applied on two different datasets.</a:t>
            </a:r>
            <a:endParaRPr/>
          </a:p>
          <a:p>
            <a:pPr indent="0" lvl="0" marL="158750" rtl="0" algn="l">
              <a:lnSpc>
                <a:spcPct val="100000"/>
              </a:lnSpc>
              <a:spcBef>
                <a:spcPts val="0"/>
              </a:spcBef>
              <a:spcAft>
                <a:spcPts val="0"/>
              </a:spcAft>
              <a:buSzPts val="1100"/>
              <a:buNone/>
            </a:pPr>
            <a:r>
              <a:t/>
            </a:r>
            <a:endParaRPr i="0"/>
          </a:p>
          <a:p>
            <a:pPr indent="0" lvl="0" marL="158750" rtl="0" algn="l">
              <a:lnSpc>
                <a:spcPct val="100000"/>
              </a:lnSpc>
              <a:spcBef>
                <a:spcPts val="0"/>
              </a:spcBef>
              <a:spcAft>
                <a:spcPts val="0"/>
              </a:spcAft>
              <a:buSzPts val="1100"/>
              <a:buNone/>
            </a:pPr>
            <a:r>
              <a:t/>
            </a:r>
            <a:endParaRPr i="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lang="en-US"/>
              <a:t>Switch to Excel file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650">
                <a:solidFill>
                  <a:srgbClr val="313131"/>
                </a:solidFill>
              </a:rPr>
              <a:t>https://www.statistics.com/word-of-the-week-roc-lift-and-gains-curves/</a:t>
            </a:r>
            <a:endParaRPr/>
          </a:p>
          <a:p>
            <a:pPr indent="0" lvl="0" marL="0" rtl="0" algn="l">
              <a:lnSpc>
                <a:spcPct val="100000"/>
              </a:lnSpc>
              <a:spcBef>
                <a:spcPts val="0"/>
              </a:spcBef>
              <a:spcAft>
                <a:spcPts val="0"/>
              </a:spcAft>
              <a:buSzPts val="1100"/>
              <a:buNone/>
            </a:pPr>
            <a:r>
              <a:rPr lang="en-US" sz="1650">
                <a:solidFill>
                  <a:srgbClr val="313131"/>
                </a:solidFill>
              </a:rPr>
              <a:t>Switch to Excel</a:t>
            </a:r>
            <a:endParaRPr sz="1650">
              <a:solidFill>
                <a:srgbClr val="31313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Love this slide.  Especially for those starting out..  If you know what you want, then there is a path on what you can start looking at / reviewing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https://forms.gle/v3to7i436uzczbor5</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650">
              <a:solidFill>
                <a:srgbClr val="31313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650">
                <a:solidFill>
                  <a:srgbClr val="313131"/>
                </a:solidFill>
              </a:rPr>
              <a:t>https://www.statistics.com/word-of-the-week-roc-lift-and-gains-curves/</a:t>
            </a:r>
            <a:endParaRPr sz="1650">
              <a:solidFill>
                <a:srgbClr val="31313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100"/>
              <a:t>Some people will just input the data into a software and just accept as ‘gospel truth’ what it churns out without checking the model performance stats.. </a:t>
            </a:r>
            <a:endParaRPr/>
          </a:p>
          <a:p>
            <a:pPr indent="0" lvl="0" marL="0" rtl="0" algn="l">
              <a:lnSpc>
                <a:spcPct val="100000"/>
              </a:lnSpc>
              <a:spcBef>
                <a:spcPts val="0"/>
              </a:spcBef>
              <a:spcAft>
                <a:spcPts val="0"/>
              </a:spcAft>
              <a:buSzPts val="1100"/>
              <a:buNone/>
            </a:pPr>
            <a:r>
              <a:t/>
            </a:r>
            <a:endParaRPr sz="1100"/>
          </a:p>
          <a:p>
            <a:pPr indent="0" lvl="0" marL="0" rtl="0" algn="l">
              <a:lnSpc>
                <a:spcPct val="100000"/>
              </a:lnSpc>
              <a:spcBef>
                <a:spcPts val="0"/>
              </a:spcBef>
              <a:spcAft>
                <a:spcPts val="0"/>
              </a:spcAft>
              <a:buSzPts val="1100"/>
              <a:buNone/>
            </a:pPr>
            <a:r>
              <a:rPr lang="en-US" sz="1100"/>
              <a:t>Also from Amber slides –</a:t>
            </a:r>
            <a:endParaRPr/>
          </a:p>
          <a:p>
            <a:pPr indent="0" lvl="0" marL="0" rtl="0" algn="l">
              <a:lnSpc>
                <a:spcPct val="100000"/>
              </a:lnSpc>
              <a:spcBef>
                <a:spcPts val="0"/>
              </a:spcBef>
              <a:spcAft>
                <a:spcPts val="0"/>
              </a:spcAft>
              <a:buSzPts val="1100"/>
              <a:buNone/>
            </a:pPr>
            <a:r>
              <a:rPr lang="en-US" sz="1100"/>
              <a:t>Some things to think about when choosing your estimator:</a:t>
            </a:r>
            <a:endParaRPr/>
          </a:p>
          <a:p>
            <a:pPr indent="-304800" lvl="0" marL="457200" rtl="0" algn="l">
              <a:lnSpc>
                <a:spcPct val="100000"/>
              </a:lnSpc>
              <a:spcBef>
                <a:spcPts val="0"/>
              </a:spcBef>
              <a:spcAft>
                <a:spcPts val="0"/>
              </a:spcAft>
              <a:buSzPts val="1200"/>
              <a:buChar char="●"/>
            </a:pPr>
            <a:r>
              <a:rPr lang="en-US" sz="1100"/>
              <a:t>Interpretability</a:t>
            </a:r>
            <a:endParaRPr/>
          </a:p>
          <a:p>
            <a:pPr indent="-304800" lvl="0" marL="457200" rtl="0" algn="l">
              <a:lnSpc>
                <a:spcPct val="100000"/>
              </a:lnSpc>
              <a:spcBef>
                <a:spcPts val="0"/>
              </a:spcBef>
              <a:spcAft>
                <a:spcPts val="0"/>
              </a:spcAft>
              <a:buSzPts val="1200"/>
              <a:buChar char="●"/>
            </a:pPr>
            <a:r>
              <a:rPr lang="en-US" sz="1100"/>
              <a:t>Accuracy</a:t>
            </a:r>
            <a:endParaRPr/>
          </a:p>
          <a:p>
            <a:pPr indent="-304800" lvl="0" marL="457200" rtl="0" algn="l">
              <a:lnSpc>
                <a:spcPct val="100000"/>
              </a:lnSpc>
              <a:spcBef>
                <a:spcPts val="0"/>
              </a:spcBef>
              <a:spcAft>
                <a:spcPts val="0"/>
              </a:spcAft>
              <a:buSzPts val="1200"/>
              <a:buChar char="●"/>
            </a:pPr>
            <a:r>
              <a:rPr lang="en-US" sz="1100"/>
              <a:t>Flexibility</a:t>
            </a:r>
            <a:endParaRPr/>
          </a:p>
          <a:p>
            <a:pPr indent="-304800" lvl="0" marL="457200" rtl="0" algn="l">
              <a:lnSpc>
                <a:spcPct val="100000"/>
              </a:lnSpc>
              <a:spcBef>
                <a:spcPts val="0"/>
              </a:spcBef>
              <a:spcAft>
                <a:spcPts val="0"/>
              </a:spcAft>
              <a:buSzPts val="1200"/>
              <a:buChar char="●"/>
            </a:pPr>
            <a:r>
              <a:rPr lang="en-US" sz="1100"/>
              <a:t>Speed – very big datasets, use case needs very quick response </a:t>
            </a:r>
            <a:endParaRPr/>
          </a:p>
          <a:p>
            <a:pPr indent="-304800" lvl="0" marL="457200" rtl="0" algn="l">
              <a:lnSpc>
                <a:spcPct val="100000"/>
              </a:lnSpc>
              <a:spcBef>
                <a:spcPts val="0"/>
              </a:spcBef>
              <a:spcAft>
                <a:spcPts val="0"/>
              </a:spcAft>
              <a:buSzPts val="1200"/>
              <a:buChar char="●"/>
            </a:pPr>
            <a:r>
              <a:rPr lang="en-US" sz="1100"/>
              <a:t>Scalability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a:solidFill>
                  <a:srgbClr val="393939"/>
                </a:solidFill>
                <a:latin typeface="Arial"/>
                <a:ea typeface="Arial"/>
                <a:cs typeface="Arial"/>
                <a:sym typeface="Arial"/>
              </a:rPr>
              <a:t>All too often our so-called strength comes from fear, not love. Instead of having a strong back, many of us have a defended front, shielding a weak spine. In other words, we walk around brittle and defensive, trying to conceal our lack of confidence. If we strengthen our backs, metaphorically speaking, and develop a spine that’s flexible but sturdy, then we can risk having a front that’s soft and open. How can we give and accept care with strong back, soft front, compassion, moving past fear to a place of genuine tenderness? I believe it comes when we can be truly transparent, seeing the world clearly and letting the world see into us.”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Here we have a couple of blue data points along an x and y axes and we want to fit a linear regression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And the question is how do we decide which line is the best fitting one we can go ahead and use the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least squares method which we discussed earlier.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This method is fitted by minimizing the sum of the squares of the residuals the residuals for an observation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is the difference between the observation the y value and the fitted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US"/>
              <a:t>In this image the residuals are marked by the red line.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US"/>
              <a:t>The difference between the true data point in blue and your fitted model 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US"/>
              <a:t>Black diagonal line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5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6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6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5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5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6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6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6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6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6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6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6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2.png"/><Relationship Id="rId5" Type="http://schemas.openxmlformats.org/officeDocument/2006/relationships/image" Target="../media/image25.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28.png"/><Relationship Id="rId8"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28.png"/><Relationship Id="rId7"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37.png"/><Relationship Id="rId5" Type="http://schemas.openxmlformats.org/officeDocument/2006/relationships/hyperlink" Target="https://en.wikipedia.org/wiki/Sensitivity_and_specificity#Sensitivity" TargetMode="External"/><Relationship Id="rId6" Type="http://schemas.openxmlformats.org/officeDocument/2006/relationships/hyperlink" Target="https://en.wikipedia.org/wiki/Specificity_(tests)#Specific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39.png"/><Relationship Id="rId5" Type="http://schemas.openxmlformats.org/officeDocument/2006/relationships/hyperlink" Target="https://forms.gle/v3to7i436uzczbor5"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omments" Target="../comments/comment3.xml"/><Relationship Id="rId4" Type="http://schemas.openxmlformats.org/officeDocument/2006/relationships/image" Target="../media/image6.png"/><Relationship Id="rId5" Type="http://schemas.openxmlformats.org/officeDocument/2006/relationships/hyperlink" Target="https://www.cdc.gov/coronavirus/2019-ncov/lab/resources/antigen-tests-guidelines.html#:~:text=The%20sensitivity%20of%20rapid%20antigen,of%20detection%20of%20the%20tes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omments" Target="../comments/comment4.xml"/><Relationship Id="rId4" Type="http://schemas.openxmlformats.org/officeDocument/2006/relationships/image" Target="../media/image6.png"/><Relationship Id="rId5" Type="http://schemas.openxmlformats.org/officeDocument/2006/relationships/hyperlink" Target="https://news.abs-cbn.com/news/09/11/20/doh-ph-to-only-use-covid-19-antigen-tests-with-at-least-80-accurac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42.png"/><Relationship Id="rId5"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Machine Learning</a:t>
            </a:r>
            <a:br>
              <a:rPr b="1" lang="en-US">
                <a:latin typeface="Roboto"/>
                <a:ea typeface="Roboto"/>
                <a:cs typeface="Roboto"/>
                <a:sym typeface="Roboto"/>
              </a:rPr>
            </a:br>
            <a:r>
              <a:rPr b="1" lang="en-US" sz="4400">
                <a:latin typeface="Roboto"/>
                <a:ea typeface="Roboto"/>
                <a:cs typeface="Roboto"/>
                <a:sym typeface="Roboto"/>
              </a:rPr>
              <a:t>Interpretation of Model Results</a:t>
            </a:r>
            <a:endParaRPr b="1">
              <a:latin typeface="Roboto"/>
              <a:ea typeface="Roboto"/>
              <a:cs typeface="Roboto"/>
              <a:sym typeface="Roboto"/>
            </a:endParaRPr>
          </a:p>
        </p:txBody>
      </p:sp>
      <p:sp>
        <p:nvSpPr>
          <p:cNvPr id="55" name="Google Shape;55;p1"/>
          <p:cNvSpPr txBox="1"/>
          <p:nvPr>
            <p:ph idx="1" type="subTitle"/>
          </p:nvPr>
        </p:nvSpPr>
        <p:spPr>
          <a:xfrm>
            <a:off x="229100" y="4185700"/>
            <a:ext cx="3682500" cy="79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dk1"/>
                </a:solidFill>
                <a:latin typeface="Roboto"/>
                <a:ea typeface="Roboto"/>
                <a:cs typeface="Roboto"/>
                <a:sym typeface="Roboto"/>
              </a:rPr>
              <a:t>Week 11</a:t>
            </a:r>
            <a:endParaRPr b="1">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Simple Linear Regression</a:t>
            </a:r>
            <a:endParaRPr b="1">
              <a:latin typeface="Roboto"/>
              <a:ea typeface="Roboto"/>
              <a:cs typeface="Roboto"/>
              <a:sym typeface="Roboto"/>
            </a:endParaRPr>
          </a:p>
        </p:txBody>
      </p:sp>
      <p:sp>
        <p:nvSpPr>
          <p:cNvPr id="117" name="Google Shape;117;p10"/>
          <p:cNvSpPr txBox="1"/>
          <p:nvPr/>
        </p:nvSpPr>
        <p:spPr>
          <a:xfrm>
            <a:off x="5378250" y="1306800"/>
            <a:ext cx="35370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13131"/>
                </a:solidFill>
                <a:latin typeface="Arial"/>
                <a:ea typeface="Arial"/>
                <a:cs typeface="Arial"/>
                <a:sym typeface="Arial"/>
              </a:rPr>
              <a:t>We’ll use the </a:t>
            </a:r>
            <a:r>
              <a:rPr b="1" i="0" lang="en-US" sz="1600" u="none" cap="none" strike="noStrike">
                <a:solidFill>
                  <a:srgbClr val="313131"/>
                </a:solidFill>
                <a:latin typeface="Arial"/>
                <a:ea typeface="Arial"/>
                <a:cs typeface="Arial"/>
                <a:sym typeface="Arial"/>
              </a:rPr>
              <a:t>Least Squares</a:t>
            </a:r>
            <a:endParaRPr b="1" i="0" sz="1600" u="none" cap="none" strike="noStrike">
              <a:solidFill>
                <a:srgbClr val="3131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13131"/>
                </a:solidFill>
                <a:latin typeface="Arial"/>
                <a:ea typeface="Arial"/>
                <a:cs typeface="Arial"/>
                <a:sym typeface="Arial"/>
              </a:rPr>
              <a:t>Method,</a:t>
            </a:r>
            <a:r>
              <a:rPr b="0" i="0" lang="en-US" sz="1600" u="none" cap="none" strike="noStrike">
                <a:solidFill>
                  <a:srgbClr val="313131"/>
                </a:solidFill>
                <a:latin typeface="Arial"/>
                <a:ea typeface="Arial"/>
                <a:cs typeface="Arial"/>
                <a:sym typeface="Arial"/>
              </a:rPr>
              <a:t> which is fitted by</a:t>
            </a:r>
            <a:endParaRPr b="0" i="0" sz="1600" u="none" cap="none" strike="noStrike">
              <a:solidFill>
                <a:srgbClr val="3131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13131"/>
                </a:solidFill>
                <a:latin typeface="Arial"/>
                <a:ea typeface="Arial"/>
                <a:cs typeface="Arial"/>
                <a:sym typeface="Arial"/>
              </a:rPr>
              <a:t>minimizing the sum of squares</a:t>
            </a:r>
            <a:endParaRPr b="1" i="0" sz="1600" u="none" cap="none" strike="noStrike">
              <a:solidFill>
                <a:srgbClr val="3131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13131"/>
                </a:solidFill>
                <a:latin typeface="Arial"/>
                <a:ea typeface="Arial"/>
                <a:cs typeface="Arial"/>
                <a:sym typeface="Arial"/>
              </a:rPr>
              <a:t>of the residuals.</a:t>
            </a:r>
            <a:endParaRPr b="1" i="0" sz="1600" u="none" cap="none" strike="noStrike">
              <a:solidFill>
                <a:srgbClr val="3131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3131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13131"/>
                </a:solidFill>
                <a:latin typeface="Arial"/>
                <a:ea typeface="Arial"/>
                <a:cs typeface="Arial"/>
                <a:sym typeface="Arial"/>
              </a:rPr>
              <a:t>The residuals for an</a:t>
            </a:r>
            <a:endParaRPr b="0" i="0" sz="1600" u="none" cap="none" strike="noStrike">
              <a:solidFill>
                <a:srgbClr val="3131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313131"/>
                </a:solidFill>
                <a:latin typeface="Arial"/>
                <a:ea typeface="Arial"/>
                <a:cs typeface="Arial"/>
                <a:sym typeface="Arial"/>
              </a:rPr>
              <a:t>observation is the </a:t>
            </a:r>
            <a:r>
              <a:rPr b="1" i="0" lang="en-US" sz="1600" u="none" cap="none" strike="noStrike">
                <a:solidFill>
                  <a:srgbClr val="313131"/>
                </a:solidFill>
                <a:latin typeface="Arial"/>
                <a:ea typeface="Arial"/>
                <a:cs typeface="Arial"/>
                <a:sym typeface="Arial"/>
              </a:rPr>
              <a:t>difference</a:t>
            </a:r>
            <a:endParaRPr b="1" i="0" sz="1600" u="none" cap="none" strike="noStrike">
              <a:solidFill>
                <a:srgbClr val="3131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13131"/>
                </a:solidFill>
                <a:latin typeface="Arial"/>
                <a:ea typeface="Arial"/>
                <a:cs typeface="Arial"/>
                <a:sym typeface="Arial"/>
              </a:rPr>
              <a:t>between the observation (the</a:t>
            </a:r>
            <a:endParaRPr b="1" i="0" sz="1600" u="none" cap="none" strike="noStrike">
              <a:solidFill>
                <a:srgbClr val="3131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13131"/>
                </a:solidFill>
                <a:latin typeface="Arial"/>
                <a:ea typeface="Arial"/>
                <a:cs typeface="Arial"/>
                <a:sym typeface="Arial"/>
              </a:rPr>
              <a:t>y-value) and the fitted line.</a:t>
            </a:r>
            <a:endParaRPr b="1" i="0" sz="1600" u="none" cap="none" strike="noStrike">
              <a:solidFill>
                <a:srgbClr val="31313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13131"/>
              </a:solidFill>
              <a:latin typeface="Arial"/>
              <a:ea typeface="Arial"/>
              <a:cs typeface="Arial"/>
              <a:sym typeface="Arial"/>
            </a:endParaRPr>
          </a:p>
        </p:txBody>
      </p:sp>
      <p:pic>
        <p:nvPicPr>
          <p:cNvPr id="118" name="Google Shape;118;p10"/>
          <p:cNvPicPr preferRelativeResize="0"/>
          <p:nvPr/>
        </p:nvPicPr>
        <p:blipFill rotWithShape="1">
          <a:blip r:embed="rId4">
            <a:alphaModFix/>
          </a:blip>
          <a:srcRect b="0" l="0" r="0" t="0"/>
          <a:stretch/>
        </p:blipFill>
        <p:spPr>
          <a:xfrm>
            <a:off x="152400" y="824700"/>
            <a:ext cx="5073450" cy="38021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1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Simple Linear Regression</a:t>
            </a:r>
            <a:endParaRPr b="1">
              <a:latin typeface="Roboto"/>
              <a:ea typeface="Roboto"/>
              <a:cs typeface="Roboto"/>
              <a:sym typeface="Roboto"/>
            </a:endParaRPr>
          </a:p>
        </p:txBody>
      </p:sp>
      <p:sp>
        <p:nvSpPr>
          <p:cNvPr id="124" name="Google Shape;124;p11"/>
          <p:cNvSpPr txBox="1"/>
          <p:nvPr/>
        </p:nvSpPr>
        <p:spPr>
          <a:xfrm>
            <a:off x="361625" y="728125"/>
            <a:ext cx="8512200" cy="923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b="0" i="0" lang="en-US" sz="1600" u="none" cap="none" strike="noStrike">
                <a:solidFill>
                  <a:srgbClr val="3C4043"/>
                </a:solidFill>
                <a:highlight>
                  <a:srgbClr val="FFFFFF"/>
                </a:highlight>
                <a:latin typeface="Roboto"/>
                <a:ea typeface="Roboto"/>
                <a:cs typeface="Roboto"/>
                <a:sym typeface="Roboto"/>
              </a:rPr>
              <a:t>Performs the task to predict a dependent variable (y) based on a  given independent variable (x). So, this regression technique finds  out a linear relationship between x (input) and y (output).</a:t>
            </a:r>
            <a:endParaRPr b="0" i="0" sz="1600" u="none" cap="none" strike="noStrike">
              <a:solidFill>
                <a:srgbClr val="3C4043"/>
              </a:solidFill>
              <a:highlight>
                <a:srgbClr val="FFFFFF"/>
              </a:highlight>
              <a:latin typeface="Roboto"/>
              <a:ea typeface="Roboto"/>
              <a:cs typeface="Roboto"/>
              <a:sym typeface="Roboto"/>
            </a:endParaRPr>
          </a:p>
        </p:txBody>
      </p:sp>
      <p:pic>
        <p:nvPicPr>
          <p:cNvPr id="125" name="Google Shape;125;p11"/>
          <p:cNvPicPr preferRelativeResize="0"/>
          <p:nvPr/>
        </p:nvPicPr>
        <p:blipFill rotWithShape="1">
          <a:blip r:embed="rId4">
            <a:alphaModFix/>
          </a:blip>
          <a:srcRect b="0" l="0" r="0" t="0"/>
          <a:stretch/>
        </p:blipFill>
        <p:spPr>
          <a:xfrm>
            <a:off x="1874525" y="2034325"/>
            <a:ext cx="548640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1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Result Summary for Linear Regression</a:t>
            </a:r>
            <a:endParaRPr b="1">
              <a:latin typeface="Roboto"/>
              <a:ea typeface="Roboto"/>
              <a:cs typeface="Roboto"/>
              <a:sym typeface="Roboto"/>
            </a:endParaRPr>
          </a:p>
        </p:txBody>
      </p:sp>
      <p:pic>
        <p:nvPicPr>
          <p:cNvPr id="131" name="Google Shape;131;p12"/>
          <p:cNvPicPr preferRelativeResize="0"/>
          <p:nvPr/>
        </p:nvPicPr>
        <p:blipFill rotWithShape="1">
          <a:blip r:embed="rId4">
            <a:alphaModFix/>
          </a:blip>
          <a:srcRect b="3316" l="4149" r="38540" t="32758"/>
          <a:stretch/>
        </p:blipFill>
        <p:spPr>
          <a:xfrm>
            <a:off x="669981" y="1155251"/>
            <a:ext cx="6472245" cy="3847398"/>
          </a:xfrm>
          <a:prstGeom prst="rect">
            <a:avLst/>
          </a:prstGeom>
          <a:noFill/>
          <a:ln>
            <a:noFill/>
          </a:ln>
        </p:spPr>
      </p:pic>
      <p:sp>
        <p:nvSpPr>
          <p:cNvPr id="132" name="Google Shape;132;p12"/>
          <p:cNvSpPr txBox="1"/>
          <p:nvPr/>
        </p:nvSpPr>
        <p:spPr>
          <a:xfrm>
            <a:off x="623580" y="859232"/>
            <a:ext cx="6832379" cy="388855"/>
          </a:xfrm>
          <a:prstGeom prst="rect">
            <a:avLst/>
          </a:prstGeom>
          <a:noFill/>
          <a:ln>
            <a:noFill/>
          </a:ln>
        </p:spPr>
        <p:txBody>
          <a:bodyPr anchorCtr="0" anchor="t" bIns="41575" lIns="41575" spcFirstLastPara="1" rIns="41575" wrap="square" tIns="41575">
            <a:noAutofit/>
          </a:bodyPr>
          <a:lstStyle/>
          <a:p>
            <a:pPr indent="0" lvl="0" marL="63536" marR="63536" rtl="0" algn="l">
              <a:lnSpc>
                <a:spcPct val="150000"/>
              </a:lnSpc>
              <a:spcBef>
                <a:spcPts val="0"/>
              </a:spcBef>
              <a:spcAft>
                <a:spcPts val="0"/>
              </a:spcAft>
              <a:buNone/>
            </a:pPr>
            <a:r>
              <a:rPr b="1" i="0" lang="en-US" sz="1319" u="none" cap="none" strike="noStrike">
                <a:solidFill>
                  <a:srgbClr val="204A87"/>
                </a:solidFill>
                <a:latin typeface="Arial"/>
                <a:ea typeface="Arial"/>
                <a:cs typeface="Arial"/>
                <a:sym typeface="Arial"/>
              </a:rPr>
              <a:t>import</a:t>
            </a:r>
            <a:r>
              <a:rPr b="1" i="0" lang="en-US" sz="1319" u="none" cap="none" strike="noStrike">
                <a:solidFill>
                  <a:srgbClr val="212529"/>
                </a:solidFill>
                <a:latin typeface="Arial"/>
                <a:ea typeface="Arial"/>
                <a:cs typeface="Arial"/>
                <a:sym typeface="Arial"/>
              </a:rPr>
              <a:t> </a:t>
            </a:r>
            <a:r>
              <a:rPr b="1" i="0" lang="en-US" sz="1319" u="none" cap="none" strike="noStrike">
                <a:solidFill>
                  <a:schemeClr val="dk1"/>
                </a:solidFill>
                <a:latin typeface="Arial"/>
                <a:ea typeface="Arial"/>
                <a:cs typeface="Arial"/>
                <a:sym typeface="Arial"/>
              </a:rPr>
              <a:t>statsmodels.api</a:t>
            </a:r>
            <a:endParaRPr b="1" i="0" sz="1319" u="none" cap="none" strike="noStrike">
              <a:solidFill>
                <a:schemeClr val="dk1"/>
              </a:solidFill>
              <a:latin typeface="Arial"/>
              <a:ea typeface="Arial"/>
              <a:cs typeface="Arial"/>
              <a:sym typeface="Arial"/>
            </a:endParaRPr>
          </a:p>
          <a:p>
            <a:pPr indent="0" lvl="0" marL="0" marR="0" rtl="0" algn="l">
              <a:lnSpc>
                <a:spcPct val="120000"/>
              </a:lnSpc>
              <a:spcBef>
                <a:spcPts val="637"/>
              </a:spcBef>
              <a:spcAft>
                <a:spcPts val="182"/>
              </a:spcAft>
              <a:buNone/>
            </a:pPr>
            <a:r>
              <a:t/>
            </a:r>
            <a:endParaRPr b="1" i="0" sz="1592" u="none" cap="none" strike="noStrike">
              <a:solidFill>
                <a:srgbClr val="222222"/>
              </a:solidFill>
              <a:highlight>
                <a:srgbClr val="FFFFFF"/>
              </a:highlight>
              <a:latin typeface="Arial"/>
              <a:ea typeface="Arial"/>
              <a:cs typeface="Arial"/>
              <a:sym typeface="Arial"/>
            </a:endParaRPr>
          </a:p>
        </p:txBody>
      </p:sp>
      <p:sp>
        <p:nvSpPr>
          <p:cNvPr id="133" name="Google Shape;133;p12"/>
          <p:cNvSpPr/>
          <p:nvPr/>
        </p:nvSpPr>
        <p:spPr>
          <a:xfrm>
            <a:off x="3592029" y="1825058"/>
            <a:ext cx="3090371" cy="564317"/>
          </a:xfrm>
          <a:prstGeom prst="rect">
            <a:avLst/>
          </a:prstGeom>
          <a:noFill/>
          <a:ln cap="flat" cmpd="sng" w="28575">
            <a:solidFill>
              <a:srgbClr val="A61C00"/>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134" name="Google Shape;134;p12"/>
          <p:cNvSpPr/>
          <p:nvPr/>
        </p:nvSpPr>
        <p:spPr>
          <a:xfrm>
            <a:off x="4051856" y="3215202"/>
            <a:ext cx="502509" cy="507694"/>
          </a:xfrm>
          <a:prstGeom prst="rect">
            <a:avLst/>
          </a:prstGeom>
          <a:noFill/>
          <a:ln cap="flat" cmpd="sng" w="28575">
            <a:solidFill>
              <a:srgbClr val="A61C00"/>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135" name="Google Shape;135;p12"/>
          <p:cNvSpPr/>
          <p:nvPr/>
        </p:nvSpPr>
        <p:spPr>
          <a:xfrm>
            <a:off x="1993189" y="3215202"/>
            <a:ext cx="502509" cy="507694"/>
          </a:xfrm>
          <a:prstGeom prst="rect">
            <a:avLst/>
          </a:prstGeom>
          <a:noFill/>
          <a:ln cap="flat" cmpd="sng" w="28575">
            <a:solidFill>
              <a:srgbClr val="A61C00"/>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136" name="Google Shape;136;p12"/>
          <p:cNvSpPr txBox="1"/>
          <p:nvPr/>
        </p:nvSpPr>
        <p:spPr>
          <a:xfrm>
            <a:off x="7257041" y="1557090"/>
            <a:ext cx="1804558" cy="2847234"/>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1" i="0" lang="en-US" sz="1228" u="none" cap="none" strike="noStrike">
                <a:solidFill>
                  <a:srgbClr val="000000"/>
                </a:solidFill>
                <a:latin typeface="Arial"/>
                <a:ea typeface="Arial"/>
                <a:cs typeface="Arial"/>
                <a:sym typeface="Arial"/>
              </a:rPr>
              <a:t>Model Assessment</a:t>
            </a:r>
            <a:r>
              <a:rPr b="0" i="0" lang="en-US" sz="1228" u="none" cap="none" strike="noStrike">
                <a:solidFill>
                  <a:srgbClr val="000000"/>
                </a:solidFill>
                <a:latin typeface="Arial"/>
                <a:ea typeface="Arial"/>
                <a:cs typeface="Arial"/>
                <a:sym typeface="Arial"/>
              </a:rPr>
              <a:t>:</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990000"/>
                </a:solidFill>
                <a:latin typeface="Arial"/>
                <a:ea typeface="Arial"/>
                <a:cs typeface="Arial"/>
                <a:sym typeface="Arial"/>
              </a:rPr>
              <a:t>R-square</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990000"/>
                </a:solidFill>
                <a:latin typeface="Arial"/>
                <a:ea typeface="Arial"/>
                <a:cs typeface="Arial"/>
                <a:sym typeface="Arial"/>
              </a:rPr>
              <a:t>Adj. R-square</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228" u="none" cap="none" strike="noStrike">
                <a:solidFill>
                  <a:srgbClr val="000000"/>
                </a:solidFill>
                <a:latin typeface="Arial"/>
                <a:ea typeface="Arial"/>
                <a:cs typeface="Arial"/>
                <a:sym typeface="Arial"/>
              </a:rPr>
              <a:t>Predictors Assessment:</a:t>
            </a:r>
            <a:endParaRPr b="1"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990000"/>
                </a:solidFill>
                <a:latin typeface="Arial"/>
                <a:ea typeface="Arial"/>
                <a:cs typeface="Arial"/>
                <a:sym typeface="Arial"/>
              </a:rPr>
              <a:t>Coefficient</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990000"/>
                </a:solidFill>
                <a:latin typeface="Arial"/>
                <a:ea typeface="Arial"/>
                <a:cs typeface="Arial"/>
                <a:sym typeface="Arial"/>
              </a:rPr>
              <a:t>T-test (</a:t>
            </a:r>
            <a:r>
              <a:rPr b="0" i="1" lang="en-US" sz="1228" u="none" cap="none" strike="noStrike">
                <a:solidFill>
                  <a:srgbClr val="990000"/>
                </a:solidFill>
                <a:latin typeface="Arial"/>
                <a:ea typeface="Arial"/>
                <a:cs typeface="Arial"/>
                <a:sym typeface="Arial"/>
              </a:rPr>
              <a:t>p-value</a:t>
            </a:r>
            <a:r>
              <a:rPr b="0" i="0" lang="en-US" sz="1228" u="none" cap="none" strike="noStrike">
                <a:solidFill>
                  <a:srgbClr val="990000"/>
                </a:solidFill>
                <a:latin typeface="Arial"/>
                <a:ea typeface="Arial"/>
                <a:cs typeface="Arial"/>
                <a:sym typeface="Arial"/>
              </a:rPr>
              <a:t>)</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p:txBody>
      </p:sp>
      <p:sp>
        <p:nvSpPr>
          <p:cNvPr id="137" name="Google Shape;137;p12"/>
          <p:cNvSpPr/>
          <p:nvPr/>
        </p:nvSpPr>
        <p:spPr>
          <a:xfrm>
            <a:off x="4821504" y="3215202"/>
            <a:ext cx="1246245" cy="507694"/>
          </a:xfrm>
          <a:prstGeom prst="rect">
            <a:avLst/>
          </a:prstGeom>
          <a:noFill/>
          <a:ln cap="flat" cmpd="sng" w="28575">
            <a:solidFill>
              <a:srgbClr val="A61C00"/>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1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Result Summary for Linear Regression</a:t>
            </a:r>
            <a:br>
              <a:rPr b="1" lang="en-US">
                <a:latin typeface="Roboto"/>
                <a:ea typeface="Roboto"/>
                <a:cs typeface="Roboto"/>
                <a:sym typeface="Roboto"/>
              </a:rPr>
            </a:br>
            <a:r>
              <a:rPr b="1" lang="en-US">
                <a:solidFill>
                  <a:srgbClr val="0070C0"/>
                </a:solidFill>
                <a:latin typeface="Roboto"/>
                <a:ea typeface="Roboto"/>
                <a:cs typeface="Roboto"/>
                <a:sym typeface="Roboto"/>
              </a:rPr>
              <a:t>Coefficients</a:t>
            </a:r>
            <a:endParaRPr b="1">
              <a:latin typeface="Roboto"/>
              <a:ea typeface="Roboto"/>
              <a:cs typeface="Roboto"/>
              <a:sym typeface="Roboto"/>
            </a:endParaRPr>
          </a:p>
        </p:txBody>
      </p:sp>
      <p:pic>
        <p:nvPicPr>
          <p:cNvPr id="143" name="Google Shape;143;p13"/>
          <p:cNvPicPr preferRelativeResize="0"/>
          <p:nvPr/>
        </p:nvPicPr>
        <p:blipFill rotWithShape="1">
          <a:blip r:embed="rId4">
            <a:alphaModFix/>
          </a:blip>
          <a:srcRect b="0" l="0" r="0" t="0"/>
          <a:stretch/>
        </p:blipFill>
        <p:spPr>
          <a:xfrm>
            <a:off x="875625" y="1090527"/>
            <a:ext cx="5163022" cy="3438623"/>
          </a:xfrm>
          <a:prstGeom prst="rect">
            <a:avLst/>
          </a:prstGeom>
          <a:noFill/>
          <a:ln>
            <a:noFill/>
          </a:ln>
        </p:spPr>
      </p:pic>
      <p:sp>
        <p:nvSpPr>
          <p:cNvPr id="144" name="Google Shape;144;p13"/>
          <p:cNvSpPr txBox="1"/>
          <p:nvPr/>
        </p:nvSpPr>
        <p:spPr>
          <a:xfrm>
            <a:off x="7194233" y="1625492"/>
            <a:ext cx="1804558" cy="2847234"/>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1" i="0" lang="en-US" sz="1228" u="none" cap="none" strike="noStrike">
                <a:solidFill>
                  <a:srgbClr val="000000"/>
                </a:solidFill>
                <a:latin typeface="Arial"/>
                <a:ea typeface="Arial"/>
                <a:cs typeface="Arial"/>
                <a:sym typeface="Arial"/>
              </a:rPr>
              <a:t>Model Assessment</a:t>
            </a:r>
            <a:r>
              <a:rPr b="0" i="0" lang="en-US" sz="1228" u="none" cap="none" strike="noStrike">
                <a:solidFill>
                  <a:srgbClr val="000000"/>
                </a:solidFill>
                <a:latin typeface="Arial"/>
                <a:ea typeface="Arial"/>
                <a:cs typeface="Arial"/>
                <a:sym typeface="Arial"/>
              </a:rPr>
              <a:t>:</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990000"/>
                </a:solidFill>
                <a:latin typeface="Arial"/>
                <a:ea typeface="Arial"/>
                <a:cs typeface="Arial"/>
                <a:sym typeface="Arial"/>
              </a:rPr>
              <a:t>R-square</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990000"/>
                </a:solidFill>
                <a:latin typeface="Arial"/>
                <a:ea typeface="Arial"/>
                <a:cs typeface="Arial"/>
                <a:sym typeface="Arial"/>
              </a:rPr>
              <a:t>Adj. R-square</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228" u="none" cap="none" strike="noStrike">
                <a:solidFill>
                  <a:srgbClr val="000000"/>
                </a:solidFill>
                <a:latin typeface="Arial"/>
                <a:ea typeface="Arial"/>
                <a:cs typeface="Arial"/>
                <a:sym typeface="Arial"/>
              </a:rPr>
              <a:t>Predictors Assessment:</a:t>
            </a:r>
            <a:endParaRPr b="1"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0070C0"/>
                </a:solidFill>
                <a:latin typeface="Arial"/>
                <a:ea typeface="Arial"/>
                <a:cs typeface="Arial"/>
                <a:sym typeface="Arial"/>
              </a:rPr>
              <a:t>Coefficient</a:t>
            </a:r>
            <a:endParaRPr b="0" i="0" sz="1228"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990000"/>
                </a:solidFill>
                <a:latin typeface="Arial"/>
                <a:ea typeface="Arial"/>
                <a:cs typeface="Arial"/>
                <a:sym typeface="Arial"/>
              </a:rPr>
              <a:t>T-test (</a:t>
            </a:r>
            <a:r>
              <a:rPr b="0" i="1" lang="en-US" sz="1228" u="none" cap="none" strike="noStrike">
                <a:solidFill>
                  <a:srgbClr val="990000"/>
                </a:solidFill>
                <a:latin typeface="Arial"/>
                <a:ea typeface="Arial"/>
                <a:cs typeface="Arial"/>
                <a:sym typeface="Arial"/>
              </a:rPr>
              <a:t>p-value</a:t>
            </a:r>
            <a:r>
              <a:rPr b="0" i="0" lang="en-US" sz="1228" u="none" cap="none" strike="noStrike">
                <a:solidFill>
                  <a:srgbClr val="990000"/>
                </a:solidFill>
                <a:latin typeface="Arial"/>
                <a:ea typeface="Arial"/>
                <a:cs typeface="Arial"/>
                <a:sym typeface="Arial"/>
              </a:rPr>
              <a:t>)</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p:txBody>
      </p:sp>
      <p:sp>
        <p:nvSpPr>
          <p:cNvPr id="145" name="Google Shape;145;p13"/>
          <p:cNvSpPr/>
          <p:nvPr/>
        </p:nvSpPr>
        <p:spPr>
          <a:xfrm>
            <a:off x="1276389" y="3852821"/>
            <a:ext cx="1246245" cy="676334"/>
          </a:xfrm>
          <a:prstGeom prst="rect">
            <a:avLst/>
          </a:prstGeom>
          <a:noFill/>
          <a:ln cap="flat" cmpd="sng" w="28575">
            <a:solidFill>
              <a:srgbClr val="A61C00"/>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1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Coefficients</a:t>
            </a:r>
            <a:endParaRPr b="1">
              <a:solidFill>
                <a:srgbClr val="0070C0"/>
              </a:solidFill>
              <a:latin typeface="Roboto"/>
              <a:ea typeface="Roboto"/>
              <a:cs typeface="Roboto"/>
              <a:sym typeface="Roboto"/>
            </a:endParaRPr>
          </a:p>
        </p:txBody>
      </p:sp>
      <p:pic>
        <p:nvPicPr>
          <p:cNvPr id="151" name="Google Shape;151;p14"/>
          <p:cNvPicPr preferRelativeResize="0"/>
          <p:nvPr/>
        </p:nvPicPr>
        <p:blipFill rotWithShape="1">
          <a:blip r:embed="rId4">
            <a:alphaModFix/>
          </a:blip>
          <a:srcRect b="0" l="0" r="0" t="0"/>
          <a:stretch/>
        </p:blipFill>
        <p:spPr>
          <a:xfrm>
            <a:off x="794045" y="1068520"/>
            <a:ext cx="7459186" cy="903177"/>
          </a:xfrm>
          <a:prstGeom prst="rect">
            <a:avLst/>
          </a:prstGeom>
          <a:noFill/>
          <a:ln>
            <a:noFill/>
          </a:ln>
        </p:spPr>
      </p:pic>
      <p:pic>
        <p:nvPicPr>
          <p:cNvPr id="152" name="Google Shape;152;p14"/>
          <p:cNvPicPr preferRelativeResize="0"/>
          <p:nvPr/>
        </p:nvPicPr>
        <p:blipFill rotWithShape="1">
          <a:blip r:embed="rId5">
            <a:alphaModFix/>
          </a:blip>
          <a:srcRect b="0" l="0" r="0" t="0"/>
          <a:stretch/>
        </p:blipFill>
        <p:spPr>
          <a:xfrm>
            <a:off x="499278" y="2786826"/>
            <a:ext cx="8208333" cy="600416"/>
          </a:xfrm>
          <a:prstGeom prst="rect">
            <a:avLst/>
          </a:prstGeom>
          <a:noFill/>
          <a:ln>
            <a:noFill/>
          </a:ln>
        </p:spPr>
      </p:pic>
      <p:pic>
        <p:nvPicPr>
          <p:cNvPr id="153" name="Google Shape;153;p14"/>
          <p:cNvPicPr preferRelativeResize="0"/>
          <p:nvPr/>
        </p:nvPicPr>
        <p:blipFill rotWithShape="1">
          <a:blip r:embed="rId6">
            <a:alphaModFix/>
          </a:blip>
          <a:srcRect b="0" l="0" r="0" t="0"/>
          <a:stretch/>
        </p:blipFill>
        <p:spPr>
          <a:xfrm>
            <a:off x="436394" y="3605353"/>
            <a:ext cx="8271217" cy="903177"/>
          </a:xfrm>
          <a:prstGeom prst="rect">
            <a:avLst/>
          </a:prstGeom>
          <a:noFill/>
          <a:ln>
            <a:noFill/>
          </a:ln>
        </p:spPr>
      </p:pic>
      <p:sp>
        <p:nvSpPr>
          <p:cNvPr id="154" name="Google Shape;154;p14"/>
          <p:cNvSpPr txBox="1"/>
          <p:nvPr/>
        </p:nvSpPr>
        <p:spPr>
          <a:xfrm>
            <a:off x="3708806" y="1906650"/>
            <a:ext cx="952898" cy="355972"/>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0" i="0" lang="en-US" sz="1501" u="none" cap="none" strike="noStrike">
                <a:solidFill>
                  <a:srgbClr val="000000"/>
                </a:solidFill>
                <a:latin typeface="Arial"/>
                <a:ea typeface="Arial"/>
                <a:cs typeface="Arial"/>
                <a:sym typeface="Arial"/>
              </a:rPr>
              <a:t>(Intercept)</a:t>
            </a:r>
            <a:endParaRPr b="0" i="0" sz="1501" u="none" cap="none" strike="noStrike">
              <a:solidFill>
                <a:srgbClr val="000000"/>
              </a:solidFill>
              <a:latin typeface="Arial"/>
              <a:ea typeface="Arial"/>
              <a:cs typeface="Arial"/>
              <a:sym typeface="Arial"/>
            </a:endParaRPr>
          </a:p>
        </p:txBody>
      </p:sp>
      <p:sp>
        <p:nvSpPr>
          <p:cNvPr id="155" name="Google Shape;155;p14"/>
          <p:cNvSpPr txBox="1"/>
          <p:nvPr/>
        </p:nvSpPr>
        <p:spPr>
          <a:xfrm>
            <a:off x="4795029" y="1901363"/>
            <a:ext cx="1756122" cy="355972"/>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0" i="0" lang="en-US" sz="1501" u="none" cap="none" strike="noStrike">
                <a:solidFill>
                  <a:srgbClr val="000000"/>
                </a:solidFill>
                <a:latin typeface="Arial"/>
                <a:ea typeface="Arial"/>
                <a:cs typeface="Arial"/>
                <a:sym typeface="Arial"/>
              </a:rPr>
              <a:t>(Slope)</a:t>
            </a:r>
            <a:endParaRPr b="0" i="0" sz="1501"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1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Coefficients</a:t>
            </a:r>
            <a:endParaRPr b="1">
              <a:solidFill>
                <a:srgbClr val="0070C0"/>
              </a:solidFill>
              <a:latin typeface="Roboto"/>
              <a:ea typeface="Roboto"/>
              <a:cs typeface="Roboto"/>
              <a:sym typeface="Roboto"/>
            </a:endParaRPr>
          </a:p>
        </p:txBody>
      </p:sp>
      <p:pic>
        <p:nvPicPr>
          <p:cNvPr id="161" name="Google Shape;161;p15"/>
          <p:cNvPicPr preferRelativeResize="0"/>
          <p:nvPr/>
        </p:nvPicPr>
        <p:blipFill rotWithShape="1">
          <a:blip r:embed="rId4">
            <a:alphaModFix/>
          </a:blip>
          <a:srcRect b="0" l="0" r="0" t="0"/>
          <a:stretch/>
        </p:blipFill>
        <p:spPr>
          <a:xfrm>
            <a:off x="1059728" y="1043596"/>
            <a:ext cx="7459186" cy="903177"/>
          </a:xfrm>
          <a:prstGeom prst="rect">
            <a:avLst/>
          </a:prstGeom>
          <a:noFill/>
          <a:ln>
            <a:noFill/>
          </a:ln>
        </p:spPr>
      </p:pic>
      <p:pic>
        <p:nvPicPr>
          <p:cNvPr id="162" name="Google Shape;162;p15"/>
          <p:cNvPicPr preferRelativeResize="0"/>
          <p:nvPr/>
        </p:nvPicPr>
        <p:blipFill rotWithShape="1">
          <a:blip r:embed="rId5">
            <a:alphaModFix/>
          </a:blip>
          <a:srcRect b="11933" l="0" r="0" t="0"/>
          <a:stretch/>
        </p:blipFill>
        <p:spPr>
          <a:xfrm>
            <a:off x="2574555" y="1946773"/>
            <a:ext cx="4325541" cy="3069268"/>
          </a:xfrm>
          <a:prstGeom prst="rect">
            <a:avLst/>
          </a:prstGeom>
          <a:noFill/>
          <a:ln>
            <a:noFill/>
          </a:ln>
        </p:spPr>
      </p:pic>
      <p:pic>
        <p:nvPicPr>
          <p:cNvPr id="163" name="Google Shape;163;p15"/>
          <p:cNvPicPr preferRelativeResize="0"/>
          <p:nvPr/>
        </p:nvPicPr>
        <p:blipFill rotWithShape="1">
          <a:blip r:embed="rId6">
            <a:alphaModFix/>
          </a:blip>
          <a:srcRect b="0" l="0" r="0" t="0"/>
          <a:stretch/>
        </p:blipFill>
        <p:spPr>
          <a:xfrm>
            <a:off x="2696249" y="1834574"/>
            <a:ext cx="3797870" cy="370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1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Coefficients</a:t>
            </a:r>
            <a:endParaRPr b="1">
              <a:solidFill>
                <a:srgbClr val="0070C0"/>
              </a:solidFill>
              <a:latin typeface="Roboto"/>
              <a:ea typeface="Roboto"/>
              <a:cs typeface="Roboto"/>
              <a:sym typeface="Roboto"/>
            </a:endParaRPr>
          </a:p>
        </p:txBody>
      </p:sp>
      <p:pic>
        <p:nvPicPr>
          <p:cNvPr id="169" name="Google Shape;169;p16"/>
          <p:cNvPicPr preferRelativeResize="0"/>
          <p:nvPr/>
        </p:nvPicPr>
        <p:blipFill rotWithShape="1">
          <a:blip r:embed="rId4">
            <a:alphaModFix/>
          </a:blip>
          <a:srcRect b="0" l="0" r="0" t="0"/>
          <a:stretch/>
        </p:blipFill>
        <p:spPr>
          <a:xfrm>
            <a:off x="1466053" y="1144256"/>
            <a:ext cx="6582558" cy="797033"/>
          </a:xfrm>
          <a:prstGeom prst="rect">
            <a:avLst/>
          </a:prstGeom>
          <a:noFill/>
          <a:ln>
            <a:noFill/>
          </a:ln>
        </p:spPr>
      </p:pic>
      <p:sp>
        <p:nvSpPr>
          <p:cNvPr id="170" name="Google Shape;170;p16"/>
          <p:cNvSpPr txBox="1"/>
          <p:nvPr/>
        </p:nvSpPr>
        <p:spPr>
          <a:xfrm>
            <a:off x="2397354" y="1901363"/>
            <a:ext cx="952898" cy="355972"/>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0" i="0" lang="en-US" sz="1501" u="none" cap="none" strike="noStrike">
                <a:solidFill>
                  <a:srgbClr val="000000"/>
                </a:solidFill>
                <a:latin typeface="Arial"/>
                <a:ea typeface="Arial"/>
                <a:cs typeface="Arial"/>
                <a:sym typeface="Arial"/>
              </a:rPr>
              <a:t>(Intercept)</a:t>
            </a:r>
            <a:endParaRPr b="0" i="0" sz="1501" u="none" cap="none" strike="noStrike">
              <a:solidFill>
                <a:srgbClr val="000000"/>
              </a:solidFill>
              <a:latin typeface="Arial"/>
              <a:ea typeface="Arial"/>
              <a:cs typeface="Arial"/>
              <a:sym typeface="Arial"/>
            </a:endParaRPr>
          </a:p>
        </p:txBody>
      </p:sp>
      <p:sp>
        <p:nvSpPr>
          <p:cNvPr id="171" name="Google Shape;171;p16"/>
          <p:cNvSpPr txBox="1"/>
          <p:nvPr/>
        </p:nvSpPr>
        <p:spPr>
          <a:xfrm>
            <a:off x="3491132" y="1901363"/>
            <a:ext cx="4111625" cy="355972"/>
          </a:xfrm>
          <a:prstGeom prst="rect">
            <a:avLst/>
          </a:prstGeom>
          <a:noFill/>
          <a:ln>
            <a:noFill/>
          </a:ln>
        </p:spPr>
        <p:txBody>
          <a:bodyPr anchorCtr="0" anchor="t" bIns="41575" lIns="41575" spcFirstLastPara="1" rIns="41575" wrap="square" tIns="41575">
            <a:noAutofit/>
          </a:bodyPr>
          <a:lstStyle/>
          <a:p>
            <a:pPr indent="0" lvl="0" marL="0" marR="0" rtl="0" algn="ctr">
              <a:lnSpc>
                <a:spcPct val="100000"/>
              </a:lnSpc>
              <a:spcBef>
                <a:spcPts val="0"/>
              </a:spcBef>
              <a:spcAft>
                <a:spcPts val="0"/>
              </a:spcAft>
              <a:buNone/>
            </a:pPr>
            <a:r>
              <a:rPr b="0" i="0" lang="en-US" sz="1501" u="none" cap="none" strike="noStrike">
                <a:solidFill>
                  <a:srgbClr val="000000"/>
                </a:solidFill>
                <a:latin typeface="Arial"/>
                <a:ea typeface="Arial"/>
                <a:cs typeface="Arial"/>
                <a:sym typeface="Arial"/>
              </a:rPr>
              <a:t>(Coefficients)</a:t>
            </a:r>
            <a:endParaRPr b="0" i="0" sz="1501" u="none" cap="none" strike="noStrike">
              <a:solidFill>
                <a:srgbClr val="000000"/>
              </a:solidFill>
              <a:latin typeface="Arial"/>
              <a:ea typeface="Arial"/>
              <a:cs typeface="Arial"/>
              <a:sym typeface="Arial"/>
            </a:endParaRPr>
          </a:p>
        </p:txBody>
      </p:sp>
      <p:pic>
        <p:nvPicPr>
          <p:cNvPr id="172" name="Google Shape;172;p16"/>
          <p:cNvPicPr preferRelativeResize="0"/>
          <p:nvPr/>
        </p:nvPicPr>
        <p:blipFill rotWithShape="1">
          <a:blip r:embed="rId5">
            <a:alphaModFix/>
          </a:blip>
          <a:srcRect b="0" l="0" r="0" t="0"/>
          <a:stretch/>
        </p:blipFill>
        <p:spPr>
          <a:xfrm>
            <a:off x="482626" y="2326647"/>
            <a:ext cx="8573811" cy="935616"/>
          </a:xfrm>
          <a:prstGeom prst="rect">
            <a:avLst/>
          </a:prstGeom>
          <a:noFill/>
          <a:ln>
            <a:noFill/>
          </a:ln>
        </p:spPr>
      </p:pic>
      <p:pic>
        <p:nvPicPr>
          <p:cNvPr id="173" name="Google Shape;173;p16"/>
          <p:cNvPicPr preferRelativeResize="0"/>
          <p:nvPr/>
        </p:nvPicPr>
        <p:blipFill rotWithShape="1">
          <a:blip r:embed="rId6">
            <a:alphaModFix/>
          </a:blip>
          <a:srcRect b="0" l="0" r="0" t="0"/>
          <a:stretch/>
        </p:blipFill>
        <p:spPr>
          <a:xfrm>
            <a:off x="482626" y="3439587"/>
            <a:ext cx="8573811" cy="1248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1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Result Summary for Linear Regression</a:t>
            </a:r>
            <a:br>
              <a:rPr b="1" lang="en-US">
                <a:latin typeface="Roboto"/>
                <a:ea typeface="Roboto"/>
                <a:cs typeface="Roboto"/>
                <a:sym typeface="Roboto"/>
              </a:rPr>
            </a:br>
            <a:r>
              <a:rPr b="1" lang="en-US">
                <a:solidFill>
                  <a:srgbClr val="0070C0"/>
                </a:solidFill>
                <a:latin typeface="Roboto"/>
                <a:ea typeface="Roboto"/>
                <a:cs typeface="Roboto"/>
                <a:sym typeface="Roboto"/>
              </a:rPr>
              <a:t>T-test </a:t>
            </a:r>
            <a:r>
              <a:rPr b="1" i="1" lang="en-US">
                <a:solidFill>
                  <a:srgbClr val="0070C0"/>
                </a:solidFill>
                <a:latin typeface="Roboto"/>
                <a:ea typeface="Roboto"/>
                <a:cs typeface="Roboto"/>
                <a:sym typeface="Roboto"/>
              </a:rPr>
              <a:t>(p-value)</a:t>
            </a:r>
            <a:endParaRPr b="1" i="1">
              <a:latin typeface="Roboto"/>
              <a:ea typeface="Roboto"/>
              <a:cs typeface="Roboto"/>
              <a:sym typeface="Roboto"/>
            </a:endParaRPr>
          </a:p>
        </p:txBody>
      </p:sp>
      <p:sp>
        <p:nvSpPr>
          <p:cNvPr id="179" name="Google Shape;179;p17"/>
          <p:cNvSpPr txBox="1"/>
          <p:nvPr/>
        </p:nvSpPr>
        <p:spPr>
          <a:xfrm>
            <a:off x="7194233" y="1625492"/>
            <a:ext cx="1804558" cy="2847234"/>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1" i="0" lang="en-US" sz="1228" u="none" cap="none" strike="noStrike">
                <a:solidFill>
                  <a:srgbClr val="000000"/>
                </a:solidFill>
                <a:latin typeface="Arial"/>
                <a:ea typeface="Arial"/>
                <a:cs typeface="Arial"/>
                <a:sym typeface="Arial"/>
              </a:rPr>
              <a:t>Model Assessment</a:t>
            </a:r>
            <a:r>
              <a:rPr b="0" i="0" lang="en-US" sz="1228" u="none" cap="none" strike="noStrike">
                <a:solidFill>
                  <a:srgbClr val="000000"/>
                </a:solidFill>
                <a:latin typeface="Arial"/>
                <a:ea typeface="Arial"/>
                <a:cs typeface="Arial"/>
                <a:sym typeface="Arial"/>
              </a:rPr>
              <a:t>:</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990000"/>
                </a:solidFill>
                <a:latin typeface="Arial"/>
                <a:ea typeface="Arial"/>
                <a:cs typeface="Arial"/>
                <a:sym typeface="Arial"/>
              </a:rPr>
              <a:t>R-square</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990000"/>
                </a:solidFill>
                <a:latin typeface="Arial"/>
                <a:ea typeface="Arial"/>
                <a:cs typeface="Arial"/>
                <a:sym typeface="Arial"/>
              </a:rPr>
              <a:t>Adj. R-square</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228" u="none" cap="none" strike="noStrike">
                <a:solidFill>
                  <a:srgbClr val="000000"/>
                </a:solidFill>
                <a:latin typeface="Arial"/>
                <a:ea typeface="Arial"/>
                <a:cs typeface="Arial"/>
                <a:sym typeface="Arial"/>
              </a:rPr>
              <a:t>Predictors Assessment:</a:t>
            </a:r>
            <a:endParaRPr b="1"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C00000"/>
                </a:solidFill>
                <a:latin typeface="Arial"/>
                <a:ea typeface="Arial"/>
                <a:cs typeface="Arial"/>
                <a:sym typeface="Arial"/>
              </a:rPr>
              <a:t>Coefficient</a:t>
            </a:r>
            <a:endParaRPr b="0" i="0" sz="1228" u="none" cap="none" strike="noStrike">
              <a:solidFill>
                <a:srgbClr val="C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0070C0"/>
                </a:solidFill>
                <a:latin typeface="Arial"/>
                <a:ea typeface="Arial"/>
                <a:cs typeface="Arial"/>
                <a:sym typeface="Arial"/>
              </a:rPr>
              <a:t>T-test (</a:t>
            </a:r>
            <a:r>
              <a:rPr b="0" i="1" lang="en-US" sz="1228" u="none" cap="none" strike="noStrike">
                <a:solidFill>
                  <a:srgbClr val="0070C0"/>
                </a:solidFill>
                <a:latin typeface="Arial"/>
                <a:ea typeface="Arial"/>
                <a:cs typeface="Arial"/>
                <a:sym typeface="Arial"/>
              </a:rPr>
              <a:t>p-value</a:t>
            </a:r>
            <a:r>
              <a:rPr b="0" i="0" lang="en-US" sz="1228" u="none" cap="none" strike="noStrike">
                <a:solidFill>
                  <a:srgbClr val="0070C0"/>
                </a:solidFill>
                <a:latin typeface="Arial"/>
                <a:ea typeface="Arial"/>
                <a:cs typeface="Arial"/>
                <a:sym typeface="Arial"/>
              </a:rPr>
              <a:t>)</a:t>
            </a:r>
            <a:endParaRPr b="0" i="0" sz="1228"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p:txBody>
      </p:sp>
      <p:pic>
        <p:nvPicPr>
          <p:cNvPr id="180" name="Google Shape;180;p17"/>
          <p:cNvPicPr preferRelativeResize="0"/>
          <p:nvPr/>
        </p:nvPicPr>
        <p:blipFill rotWithShape="1">
          <a:blip r:embed="rId4">
            <a:alphaModFix/>
          </a:blip>
          <a:srcRect b="0" l="0" r="0" t="0"/>
          <a:stretch/>
        </p:blipFill>
        <p:spPr>
          <a:xfrm>
            <a:off x="875625" y="1090527"/>
            <a:ext cx="5163022" cy="3438623"/>
          </a:xfrm>
          <a:prstGeom prst="rect">
            <a:avLst/>
          </a:prstGeom>
          <a:noFill/>
          <a:ln>
            <a:noFill/>
          </a:ln>
        </p:spPr>
      </p:pic>
      <p:sp>
        <p:nvSpPr>
          <p:cNvPr id="181" name="Google Shape;181;p17"/>
          <p:cNvSpPr/>
          <p:nvPr/>
        </p:nvSpPr>
        <p:spPr>
          <a:xfrm>
            <a:off x="2775912" y="3852821"/>
            <a:ext cx="1246245" cy="676334"/>
          </a:xfrm>
          <a:prstGeom prst="rect">
            <a:avLst/>
          </a:prstGeom>
          <a:noFill/>
          <a:ln cap="flat" cmpd="sng" w="28575">
            <a:solidFill>
              <a:srgbClr val="A61C00"/>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1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T-test </a:t>
            </a:r>
            <a:r>
              <a:rPr b="1" i="1" lang="en-US">
                <a:solidFill>
                  <a:srgbClr val="0070C0"/>
                </a:solidFill>
                <a:latin typeface="Roboto"/>
                <a:ea typeface="Roboto"/>
                <a:cs typeface="Roboto"/>
                <a:sym typeface="Roboto"/>
              </a:rPr>
              <a:t>(p-value)</a:t>
            </a:r>
            <a:endParaRPr b="1">
              <a:solidFill>
                <a:srgbClr val="0070C0"/>
              </a:solidFill>
              <a:latin typeface="Roboto"/>
              <a:ea typeface="Roboto"/>
              <a:cs typeface="Roboto"/>
              <a:sym typeface="Roboto"/>
            </a:endParaRPr>
          </a:p>
        </p:txBody>
      </p:sp>
      <p:sp>
        <p:nvSpPr>
          <p:cNvPr id="187" name="Google Shape;187;p18"/>
          <p:cNvSpPr/>
          <p:nvPr/>
        </p:nvSpPr>
        <p:spPr>
          <a:xfrm>
            <a:off x="4345896" y="2505588"/>
            <a:ext cx="2769463" cy="474812"/>
          </a:xfrm>
          <a:prstGeom prst="rect">
            <a:avLst/>
          </a:prstGeom>
          <a:noFill/>
          <a:ln cap="flat" cmpd="sng" w="2857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188" name="Google Shape;188;p18"/>
          <p:cNvSpPr/>
          <p:nvPr/>
        </p:nvSpPr>
        <p:spPr>
          <a:xfrm>
            <a:off x="1217106" y="2505588"/>
            <a:ext cx="2583495" cy="474812"/>
          </a:xfrm>
          <a:prstGeom prst="rect">
            <a:avLst/>
          </a:prstGeom>
          <a:noFill/>
          <a:ln cap="flat" cmpd="sng" w="2857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189" name="Google Shape;189;p18"/>
          <p:cNvSpPr txBox="1"/>
          <p:nvPr>
            <p:ph idx="1" type="body"/>
          </p:nvPr>
        </p:nvSpPr>
        <p:spPr>
          <a:xfrm>
            <a:off x="1171490" y="1998497"/>
            <a:ext cx="7692362" cy="317223"/>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lang="en-US" sz="1683"/>
              <a:t>Use the coefficient p-values to determine </a:t>
            </a:r>
            <a:r>
              <a:rPr b="1" lang="en-US" sz="1683"/>
              <a:t>which predictor to keep</a:t>
            </a:r>
            <a:r>
              <a:rPr lang="en-US" sz="1683"/>
              <a:t> in the model.</a:t>
            </a:r>
            <a:endParaRPr sz="1683"/>
          </a:p>
          <a:p>
            <a:pPr indent="0" lvl="0" marL="0" rtl="0" algn="l">
              <a:lnSpc>
                <a:spcPct val="115000"/>
              </a:lnSpc>
              <a:spcBef>
                <a:spcPts val="0"/>
              </a:spcBef>
              <a:spcAft>
                <a:spcPts val="0"/>
              </a:spcAft>
              <a:buSzPts val="1800"/>
              <a:buNone/>
            </a:pPr>
            <a:r>
              <a:t/>
            </a:r>
            <a:endParaRPr sz="1683"/>
          </a:p>
          <a:p>
            <a:pPr indent="0" lvl="0" marL="415869" rtl="0" algn="l">
              <a:lnSpc>
                <a:spcPct val="115000"/>
              </a:lnSpc>
              <a:spcBef>
                <a:spcPts val="0"/>
              </a:spcBef>
              <a:spcAft>
                <a:spcPts val="0"/>
              </a:spcAft>
              <a:buSzPts val="1800"/>
              <a:buNone/>
            </a:pPr>
            <a:r>
              <a:t/>
            </a:r>
            <a:endParaRPr sz="1683"/>
          </a:p>
        </p:txBody>
      </p:sp>
      <p:pic>
        <p:nvPicPr>
          <p:cNvPr id="190" name="Google Shape;190;p18"/>
          <p:cNvPicPr preferRelativeResize="0"/>
          <p:nvPr/>
        </p:nvPicPr>
        <p:blipFill rotWithShape="1">
          <a:blip r:embed="rId4">
            <a:alphaModFix/>
          </a:blip>
          <a:srcRect b="0" l="0" r="36451" t="0"/>
          <a:stretch/>
        </p:blipFill>
        <p:spPr>
          <a:xfrm>
            <a:off x="2480457" y="1100561"/>
            <a:ext cx="4183041" cy="797038"/>
          </a:xfrm>
          <a:prstGeom prst="rect">
            <a:avLst/>
          </a:prstGeom>
          <a:noFill/>
          <a:ln>
            <a:noFill/>
          </a:ln>
        </p:spPr>
      </p:pic>
      <p:pic>
        <p:nvPicPr>
          <p:cNvPr id="191" name="Google Shape;191;p18"/>
          <p:cNvPicPr preferRelativeResize="0"/>
          <p:nvPr/>
        </p:nvPicPr>
        <p:blipFill rotWithShape="1">
          <a:blip r:embed="rId5">
            <a:alphaModFix/>
          </a:blip>
          <a:srcRect b="0" l="0" r="0" t="0"/>
          <a:stretch/>
        </p:blipFill>
        <p:spPr>
          <a:xfrm>
            <a:off x="1338334" y="2567714"/>
            <a:ext cx="950749" cy="356530"/>
          </a:xfrm>
          <a:prstGeom prst="rect">
            <a:avLst/>
          </a:prstGeom>
          <a:noFill/>
          <a:ln>
            <a:noFill/>
          </a:ln>
        </p:spPr>
      </p:pic>
      <p:pic>
        <p:nvPicPr>
          <p:cNvPr id="192" name="Google Shape;192;p18"/>
          <p:cNvPicPr preferRelativeResize="0"/>
          <p:nvPr/>
        </p:nvPicPr>
        <p:blipFill rotWithShape="1">
          <a:blip r:embed="rId6">
            <a:alphaModFix/>
          </a:blip>
          <a:srcRect b="0" l="0" r="0" t="0"/>
          <a:stretch/>
        </p:blipFill>
        <p:spPr>
          <a:xfrm>
            <a:off x="2728625" y="2561501"/>
            <a:ext cx="950749" cy="368947"/>
          </a:xfrm>
          <a:prstGeom prst="rect">
            <a:avLst/>
          </a:prstGeom>
          <a:noFill/>
          <a:ln>
            <a:noFill/>
          </a:ln>
        </p:spPr>
      </p:pic>
      <p:pic>
        <p:nvPicPr>
          <p:cNvPr id="193" name="Google Shape;193;p18"/>
          <p:cNvPicPr preferRelativeResize="0"/>
          <p:nvPr/>
        </p:nvPicPr>
        <p:blipFill rotWithShape="1">
          <a:blip r:embed="rId7">
            <a:alphaModFix/>
          </a:blip>
          <a:srcRect b="0" l="0" r="0" t="0"/>
          <a:stretch/>
        </p:blipFill>
        <p:spPr>
          <a:xfrm>
            <a:off x="4446054" y="2567714"/>
            <a:ext cx="957706" cy="356518"/>
          </a:xfrm>
          <a:prstGeom prst="rect">
            <a:avLst/>
          </a:prstGeom>
          <a:noFill/>
          <a:ln>
            <a:noFill/>
          </a:ln>
        </p:spPr>
      </p:pic>
      <p:pic>
        <p:nvPicPr>
          <p:cNvPr id="194" name="Google Shape;194;p18"/>
          <p:cNvPicPr preferRelativeResize="0"/>
          <p:nvPr/>
        </p:nvPicPr>
        <p:blipFill rotWithShape="1">
          <a:blip r:embed="rId8">
            <a:alphaModFix/>
          </a:blip>
          <a:srcRect b="0" l="0" r="0" t="0"/>
          <a:stretch/>
        </p:blipFill>
        <p:spPr>
          <a:xfrm>
            <a:off x="5839825" y="2561500"/>
            <a:ext cx="950744" cy="3689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1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T-test </a:t>
            </a:r>
            <a:r>
              <a:rPr b="1" i="1" lang="en-US">
                <a:solidFill>
                  <a:srgbClr val="0070C0"/>
                </a:solidFill>
                <a:latin typeface="Roboto"/>
                <a:ea typeface="Roboto"/>
                <a:cs typeface="Roboto"/>
                <a:sym typeface="Roboto"/>
              </a:rPr>
              <a:t>(p-value)</a:t>
            </a:r>
            <a:endParaRPr b="1">
              <a:solidFill>
                <a:srgbClr val="0070C0"/>
              </a:solidFill>
              <a:latin typeface="Roboto"/>
              <a:ea typeface="Roboto"/>
              <a:cs typeface="Roboto"/>
              <a:sym typeface="Roboto"/>
            </a:endParaRPr>
          </a:p>
        </p:txBody>
      </p:sp>
      <p:sp>
        <p:nvSpPr>
          <p:cNvPr id="200" name="Google Shape;200;p19"/>
          <p:cNvSpPr/>
          <p:nvPr/>
        </p:nvSpPr>
        <p:spPr>
          <a:xfrm>
            <a:off x="3854131" y="1234807"/>
            <a:ext cx="2769463" cy="474812"/>
          </a:xfrm>
          <a:prstGeom prst="rect">
            <a:avLst/>
          </a:prstGeom>
          <a:noFill/>
          <a:ln cap="flat" cmpd="sng" w="2857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201" name="Google Shape;201;p19"/>
          <p:cNvSpPr/>
          <p:nvPr/>
        </p:nvSpPr>
        <p:spPr>
          <a:xfrm>
            <a:off x="725341" y="1234807"/>
            <a:ext cx="2583495" cy="474812"/>
          </a:xfrm>
          <a:prstGeom prst="rect">
            <a:avLst/>
          </a:prstGeom>
          <a:noFill/>
          <a:ln cap="flat" cmpd="sng" w="2857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pic>
        <p:nvPicPr>
          <p:cNvPr id="202" name="Google Shape;202;p19"/>
          <p:cNvPicPr preferRelativeResize="0"/>
          <p:nvPr/>
        </p:nvPicPr>
        <p:blipFill rotWithShape="1">
          <a:blip r:embed="rId4">
            <a:alphaModFix/>
          </a:blip>
          <a:srcRect b="0" l="0" r="0" t="0"/>
          <a:stretch/>
        </p:blipFill>
        <p:spPr>
          <a:xfrm>
            <a:off x="846569" y="1296932"/>
            <a:ext cx="950749" cy="356530"/>
          </a:xfrm>
          <a:prstGeom prst="rect">
            <a:avLst/>
          </a:prstGeom>
          <a:noFill/>
          <a:ln>
            <a:noFill/>
          </a:ln>
        </p:spPr>
      </p:pic>
      <p:pic>
        <p:nvPicPr>
          <p:cNvPr id="203" name="Google Shape;203;p19"/>
          <p:cNvPicPr preferRelativeResize="0"/>
          <p:nvPr/>
        </p:nvPicPr>
        <p:blipFill rotWithShape="1">
          <a:blip r:embed="rId5">
            <a:alphaModFix/>
          </a:blip>
          <a:srcRect b="0" l="0" r="0" t="0"/>
          <a:stretch/>
        </p:blipFill>
        <p:spPr>
          <a:xfrm>
            <a:off x="2236860" y="1290719"/>
            <a:ext cx="950749" cy="368947"/>
          </a:xfrm>
          <a:prstGeom prst="rect">
            <a:avLst/>
          </a:prstGeom>
          <a:noFill/>
          <a:ln>
            <a:noFill/>
          </a:ln>
        </p:spPr>
      </p:pic>
      <p:pic>
        <p:nvPicPr>
          <p:cNvPr id="204" name="Google Shape;204;p19"/>
          <p:cNvPicPr preferRelativeResize="0"/>
          <p:nvPr/>
        </p:nvPicPr>
        <p:blipFill rotWithShape="1">
          <a:blip r:embed="rId6">
            <a:alphaModFix/>
          </a:blip>
          <a:srcRect b="0" l="0" r="0" t="0"/>
          <a:stretch/>
        </p:blipFill>
        <p:spPr>
          <a:xfrm>
            <a:off x="3954290" y="1296932"/>
            <a:ext cx="957706" cy="356518"/>
          </a:xfrm>
          <a:prstGeom prst="rect">
            <a:avLst/>
          </a:prstGeom>
          <a:noFill/>
          <a:ln>
            <a:noFill/>
          </a:ln>
        </p:spPr>
      </p:pic>
      <p:pic>
        <p:nvPicPr>
          <p:cNvPr id="205" name="Google Shape;205;p19"/>
          <p:cNvPicPr preferRelativeResize="0"/>
          <p:nvPr/>
        </p:nvPicPr>
        <p:blipFill rotWithShape="1">
          <a:blip r:embed="rId7">
            <a:alphaModFix/>
          </a:blip>
          <a:srcRect b="0" l="0" r="0" t="0"/>
          <a:stretch/>
        </p:blipFill>
        <p:spPr>
          <a:xfrm>
            <a:off x="5348061" y="1290719"/>
            <a:ext cx="950744" cy="368946"/>
          </a:xfrm>
          <a:prstGeom prst="rect">
            <a:avLst/>
          </a:prstGeom>
          <a:noFill/>
          <a:ln>
            <a:noFill/>
          </a:ln>
        </p:spPr>
      </p:pic>
      <p:sp>
        <p:nvSpPr>
          <p:cNvPr id="206" name="Google Shape;206;p19"/>
          <p:cNvSpPr txBox="1"/>
          <p:nvPr/>
        </p:nvSpPr>
        <p:spPr>
          <a:xfrm>
            <a:off x="637554" y="1860066"/>
            <a:ext cx="7606268" cy="3112065"/>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0" i="0" lang="en-US" sz="1728" u="none" cap="none" strike="noStrike">
                <a:solidFill>
                  <a:schemeClr val="dk1"/>
                </a:solidFill>
                <a:latin typeface="Arial"/>
                <a:ea typeface="Arial"/>
                <a:cs typeface="Arial"/>
                <a:sym typeface="Arial"/>
              </a:rPr>
              <a:t>The p-value for each term tests the </a:t>
            </a:r>
            <a:r>
              <a:rPr b="1" i="0" lang="en-US" sz="1728" u="none" cap="none" strike="noStrike">
                <a:solidFill>
                  <a:schemeClr val="dk1"/>
                </a:solidFill>
                <a:latin typeface="Arial"/>
                <a:ea typeface="Arial"/>
                <a:cs typeface="Arial"/>
                <a:sym typeface="Arial"/>
              </a:rPr>
              <a:t>null hypothesis</a:t>
            </a:r>
            <a:r>
              <a:rPr b="0" i="0" lang="en-US" sz="1728" u="none" cap="none" strike="noStrike">
                <a:solidFill>
                  <a:schemeClr val="dk1"/>
                </a:solidFill>
                <a:latin typeface="Arial"/>
                <a:ea typeface="Arial"/>
                <a:cs typeface="Arial"/>
                <a:sym typeface="Arial"/>
              </a:rPr>
              <a:t> that </a:t>
            </a:r>
            <a:r>
              <a:rPr b="1" i="0" lang="en-US" sz="1728" u="none" cap="none" strike="noStrike">
                <a:solidFill>
                  <a:schemeClr val="dk1"/>
                </a:solidFill>
                <a:latin typeface="Arial"/>
                <a:ea typeface="Arial"/>
                <a:cs typeface="Arial"/>
                <a:sym typeface="Arial"/>
              </a:rPr>
              <a:t>the coefficient is equal to zero (no effect)</a:t>
            </a:r>
            <a:r>
              <a:rPr b="0" i="0" lang="en-US" sz="1728" u="none" cap="none" strike="noStrike">
                <a:solidFill>
                  <a:schemeClr val="dk1"/>
                </a:solidFill>
                <a:latin typeface="Arial"/>
                <a:ea typeface="Arial"/>
                <a:cs typeface="Arial"/>
                <a:sym typeface="Arial"/>
              </a:rPr>
              <a:t>. </a:t>
            </a:r>
            <a:endParaRPr b="0" i="0"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728" u="none" cap="none" strike="noStrike">
                <a:solidFill>
                  <a:schemeClr val="dk1"/>
                </a:solidFill>
                <a:latin typeface="Arial"/>
                <a:ea typeface="Arial"/>
                <a:cs typeface="Arial"/>
                <a:sym typeface="Arial"/>
              </a:rPr>
              <a:t>A </a:t>
            </a:r>
            <a:r>
              <a:rPr b="1" i="0" lang="en-US" sz="1728" u="none" cap="none" strike="noStrike">
                <a:solidFill>
                  <a:schemeClr val="dk1"/>
                </a:solidFill>
                <a:latin typeface="Arial"/>
                <a:ea typeface="Arial"/>
                <a:cs typeface="Arial"/>
                <a:sym typeface="Arial"/>
              </a:rPr>
              <a:t>low p-value (&lt; 0.05)</a:t>
            </a:r>
            <a:r>
              <a:rPr b="0" i="0" lang="en-US" sz="1728" u="none" cap="none" strike="noStrike">
                <a:solidFill>
                  <a:schemeClr val="dk1"/>
                </a:solidFill>
                <a:latin typeface="Arial"/>
                <a:ea typeface="Arial"/>
                <a:cs typeface="Arial"/>
                <a:sym typeface="Arial"/>
              </a:rPr>
              <a:t> indicates that you can </a:t>
            </a:r>
            <a:r>
              <a:rPr b="1" i="0" lang="en-US" sz="1728" u="none" cap="none" strike="noStrike">
                <a:solidFill>
                  <a:schemeClr val="dk1"/>
                </a:solidFill>
                <a:latin typeface="Arial"/>
                <a:ea typeface="Arial"/>
                <a:cs typeface="Arial"/>
                <a:sym typeface="Arial"/>
              </a:rPr>
              <a:t>reject the null hypothesis</a:t>
            </a:r>
            <a:r>
              <a:rPr b="0" i="0" lang="en-US" sz="1728" u="none" cap="none" strike="noStrike">
                <a:solidFill>
                  <a:schemeClr val="dk1"/>
                </a:solidFill>
                <a:latin typeface="Arial"/>
                <a:ea typeface="Arial"/>
                <a:cs typeface="Arial"/>
                <a:sym typeface="Arial"/>
              </a:rPr>
              <a:t>. </a:t>
            </a:r>
            <a:endParaRPr b="0" i="0" sz="1728" u="none" cap="none" strike="noStrike">
              <a:solidFill>
                <a:schemeClr val="dk1"/>
              </a:solidFill>
              <a:latin typeface="Arial"/>
              <a:ea typeface="Arial"/>
              <a:cs typeface="Arial"/>
              <a:sym typeface="Arial"/>
            </a:endParaRPr>
          </a:p>
          <a:p>
            <a:pPr indent="0" lvl="0" marL="225262" marR="0" rtl="0" algn="l">
              <a:lnSpc>
                <a:spcPct val="100000"/>
              </a:lnSpc>
              <a:spcBef>
                <a:spcPts val="0"/>
              </a:spcBef>
              <a:spcAft>
                <a:spcPts val="0"/>
              </a:spcAft>
              <a:buNone/>
            </a:pPr>
            <a:r>
              <a:rPr b="0" i="0" lang="en-US" sz="1364" u="none" cap="none" strike="noStrike">
                <a:solidFill>
                  <a:schemeClr val="dk1"/>
                </a:solidFill>
                <a:latin typeface="Arial"/>
                <a:ea typeface="Arial"/>
                <a:cs typeface="Arial"/>
                <a:sym typeface="Arial"/>
              </a:rPr>
              <a:t>Predictor variable is relevant. </a:t>
            </a:r>
            <a:endParaRPr b="0" i="0" sz="1364" u="none" cap="none" strike="noStrike">
              <a:solidFill>
                <a:schemeClr val="dk1"/>
              </a:solidFill>
              <a:latin typeface="Arial"/>
              <a:ea typeface="Arial"/>
              <a:cs typeface="Arial"/>
              <a:sym typeface="Arial"/>
            </a:endParaRPr>
          </a:p>
          <a:p>
            <a:pPr indent="0" lvl="0" marL="225262" marR="0" rtl="0" algn="l">
              <a:lnSpc>
                <a:spcPct val="100000"/>
              </a:lnSpc>
              <a:spcBef>
                <a:spcPts val="0"/>
              </a:spcBef>
              <a:spcAft>
                <a:spcPts val="0"/>
              </a:spcAft>
              <a:buNone/>
            </a:pPr>
            <a:r>
              <a:rPr b="0" i="0" lang="en-US" sz="1364" u="none" cap="none" strike="noStrike">
                <a:solidFill>
                  <a:schemeClr val="dk1"/>
                </a:solidFill>
                <a:latin typeface="Arial"/>
                <a:ea typeface="Arial"/>
                <a:cs typeface="Arial"/>
                <a:sym typeface="Arial"/>
              </a:rPr>
              <a:t>Changes in the predictor’s value is related to changes in the response variable.</a:t>
            </a:r>
            <a:endParaRPr b="0" i="0" sz="1364" u="none" cap="none" strike="noStrike">
              <a:solidFill>
                <a:schemeClr val="dk1"/>
              </a:solidFill>
              <a:latin typeface="Arial"/>
              <a:ea typeface="Arial"/>
              <a:cs typeface="Arial"/>
              <a:sym typeface="Arial"/>
            </a:endParaRPr>
          </a:p>
          <a:p>
            <a:pPr indent="0" lvl="0" marL="207935" marR="0" rtl="0" algn="l">
              <a:lnSpc>
                <a:spcPct val="100000"/>
              </a:lnSpc>
              <a:spcBef>
                <a:spcPts val="0"/>
              </a:spcBef>
              <a:spcAft>
                <a:spcPts val="0"/>
              </a:spcAft>
              <a:buNone/>
            </a:pPr>
            <a:r>
              <a:t/>
            </a:r>
            <a:endParaRPr b="0" i="0"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728" u="none" cap="none" strike="noStrike">
                <a:solidFill>
                  <a:schemeClr val="dk1"/>
                </a:solidFill>
                <a:latin typeface="Arial"/>
                <a:ea typeface="Arial"/>
                <a:cs typeface="Arial"/>
                <a:sym typeface="Arial"/>
              </a:rPr>
              <a:t>A </a:t>
            </a:r>
            <a:r>
              <a:rPr b="1" i="0" lang="en-US" sz="1728" u="none" cap="none" strike="noStrike">
                <a:solidFill>
                  <a:schemeClr val="dk1"/>
                </a:solidFill>
                <a:latin typeface="Arial"/>
                <a:ea typeface="Arial"/>
                <a:cs typeface="Arial"/>
                <a:sym typeface="Arial"/>
              </a:rPr>
              <a:t>large p-value (&gt;= 0.05)  </a:t>
            </a:r>
            <a:r>
              <a:rPr b="0" i="0" lang="en-US" sz="1728" u="none" cap="none" strike="noStrike">
                <a:solidFill>
                  <a:schemeClr val="dk1"/>
                </a:solidFill>
                <a:latin typeface="Arial"/>
                <a:ea typeface="Arial"/>
                <a:cs typeface="Arial"/>
                <a:sym typeface="Arial"/>
              </a:rPr>
              <a:t>indicates that you </a:t>
            </a:r>
            <a:r>
              <a:rPr b="1" i="0" lang="en-US" sz="1728" u="none" cap="none" strike="noStrike">
                <a:solidFill>
                  <a:schemeClr val="dk1"/>
                </a:solidFill>
                <a:latin typeface="Arial"/>
                <a:ea typeface="Arial"/>
                <a:cs typeface="Arial"/>
                <a:sym typeface="Arial"/>
              </a:rPr>
              <a:t>cannot</a:t>
            </a:r>
            <a:r>
              <a:rPr b="0" i="0" lang="en-US" sz="1728" u="none" cap="none" strike="noStrike">
                <a:solidFill>
                  <a:schemeClr val="dk1"/>
                </a:solidFill>
                <a:latin typeface="Arial"/>
                <a:ea typeface="Arial"/>
                <a:cs typeface="Arial"/>
                <a:sym typeface="Arial"/>
              </a:rPr>
              <a:t> </a:t>
            </a:r>
            <a:r>
              <a:rPr b="1" i="0" lang="en-US" sz="1728" u="none" cap="none" strike="noStrike">
                <a:solidFill>
                  <a:schemeClr val="dk1"/>
                </a:solidFill>
                <a:latin typeface="Arial"/>
                <a:ea typeface="Arial"/>
                <a:cs typeface="Arial"/>
                <a:sym typeface="Arial"/>
              </a:rPr>
              <a:t>reject the null hypothesis</a:t>
            </a:r>
            <a:r>
              <a:rPr b="0" i="0" lang="en-US" sz="1728" u="none" cap="none" strike="noStrike">
                <a:solidFill>
                  <a:schemeClr val="dk1"/>
                </a:solidFill>
                <a:latin typeface="Arial"/>
                <a:ea typeface="Arial"/>
                <a:cs typeface="Arial"/>
                <a:sym typeface="Arial"/>
              </a:rPr>
              <a:t>. </a:t>
            </a:r>
            <a:endParaRPr b="0" i="0" sz="1728" u="none" cap="none" strike="noStrike">
              <a:solidFill>
                <a:schemeClr val="dk1"/>
              </a:solidFill>
              <a:latin typeface="Arial"/>
              <a:ea typeface="Arial"/>
              <a:cs typeface="Arial"/>
              <a:sym typeface="Arial"/>
            </a:endParaRPr>
          </a:p>
          <a:p>
            <a:pPr indent="0" lvl="0" marL="225262" marR="0" rtl="0" algn="l">
              <a:lnSpc>
                <a:spcPct val="100000"/>
              </a:lnSpc>
              <a:spcBef>
                <a:spcPts val="0"/>
              </a:spcBef>
              <a:spcAft>
                <a:spcPts val="0"/>
              </a:spcAft>
              <a:buNone/>
            </a:pPr>
            <a:r>
              <a:rPr b="0" i="0" lang="en-US" sz="1364" u="none" cap="none" strike="noStrike">
                <a:solidFill>
                  <a:schemeClr val="dk1"/>
                </a:solidFill>
                <a:latin typeface="Arial"/>
                <a:ea typeface="Arial"/>
                <a:cs typeface="Arial"/>
                <a:sym typeface="Arial"/>
              </a:rPr>
              <a:t>Predictor variable is not relevant. </a:t>
            </a:r>
            <a:endParaRPr b="0" i="0" sz="1364" u="none" cap="none" strike="noStrike">
              <a:solidFill>
                <a:schemeClr val="dk1"/>
              </a:solidFill>
              <a:latin typeface="Arial"/>
              <a:ea typeface="Arial"/>
              <a:cs typeface="Arial"/>
              <a:sym typeface="Arial"/>
            </a:endParaRPr>
          </a:p>
          <a:p>
            <a:pPr indent="0" lvl="0" marL="225262" marR="0" rtl="0" algn="l">
              <a:lnSpc>
                <a:spcPct val="100000"/>
              </a:lnSpc>
              <a:spcBef>
                <a:spcPts val="0"/>
              </a:spcBef>
              <a:spcAft>
                <a:spcPts val="0"/>
              </a:spcAft>
              <a:buNone/>
            </a:pPr>
            <a:r>
              <a:rPr b="0" i="0" lang="en-US" sz="1364" u="none" cap="none" strike="noStrike">
                <a:solidFill>
                  <a:schemeClr val="dk1"/>
                </a:solidFill>
                <a:latin typeface="Arial"/>
                <a:ea typeface="Arial"/>
                <a:cs typeface="Arial"/>
                <a:sym typeface="Arial"/>
              </a:rPr>
              <a:t>Changes in the predictor are not associated with changes in the response.</a:t>
            </a:r>
            <a:endParaRPr b="0" i="0" sz="1364"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1"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2"/>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Agenda</a:t>
            </a:r>
            <a:endParaRPr b="1">
              <a:latin typeface="Roboto"/>
              <a:ea typeface="Roboto"/>
              <a:cs typeface="Roboto"/>
              <a:sym typeface="Roboto"/>
            </a:endParaRPr>
          </a:p>
        </p:txBody>
      </p:sp>
      <p:sp>
        <p:nvSpPr>
          <p:cNvPr id="61" name="Google Shape;61;p2"/>
          <p:cNvSpPr txBox="1"/>
          <p:nvPr/>
        </p:nvSpPr>
        <p:spPr>
          <a:xfrm>
            <a:off x="385174" y="610449"/>
            <a:ext cx="8397581" cy="3775362"/>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1100"/>
              </a:spcBef>
              <a:spcAft>
                <a:spcPts val="0"/>
              </a:spcAft>
              <a:buClr>
                <a:srgbClr val="3C4043"/>
              </a:buClr>
              <a:buSzPts val="1600"/>
              <a:buFont typeface="Roboto"/>
              <a:buChar char="●"/>
            </a:pPr>
            <a:r>
              <a:rPr b="0" i="0" lang="en-US" sz="1800" u="none" cap="none" strike="noStrike">
                <a:solidFill>
                  <a:srgbClr val="3C4043"/>
                </a:solidFill>
                <a:highlight>
                  <a:srgbClr val="FFFFFF"/>
                </a:highlight>
                <a:latin typeface="Roboto"/>
                <a:ea typeface="Roboto"/>
                <a:cs typeface="Roboto"/>
                <a:sym typeface="Roboto"/>
              </a:rPr>
              <a:t>High-level recap of Machine Learning</a:t>
            </a:r>
            <a:endParaRPr/>
          </a:p>
          <a:p>
            <a:pPr indent="0" lvl="0" marL="127000" marR="0" rtl="0" algn="l">
              <a:lnSpc>
                <a:spcPct val="100000"/>
              </a:lnSpc>
              <a:spcBef>
                <a:spcPts val="1100"/>
              </a:spcBef>
              <a:spcAft>
                <a:spcPts val="0"/>
              </a:spcAft>
              <a:buNone/>
            </a:pPr>
            <a:r>
              <a:rPr b="0" i="0" lang="en-US" sz="1800" u="none" cap="none" strike="noStrike">
                <a:solidFill>
                  <a:srgbClr val="3C4043"/>
                </a:solidFill>
                <a:highlight>
                  <a:srgbClr val="FFFFFF"/>
                </a:highlight>
                <a:latin typeface="Roboto"/>
                <a:ea typeface="Roboto"/>
                <a:cs typeface="Roboto"/>
                <a:sym typeface="Roboto"/>
              </a:rPr>
              <a:t>	- What defines a good model?</a:t>
            </a:r>
            <a:endParaRPr/>
          </a:p>
          <a:p>
            <a:pPr indent="-330200" lvl="0" marL="457200" marR="0" rtl="0" algn="l">
              <a:lnSpc>
                <a:spcPct val="100000"/>
              </a:lnSpc>
              <a:spcBef>
                <a:spcPts val="1100"/>
              </a:spcBef>
              <a:spcAft>
                <a:spcPts val="0"/>
              </a:spcAft>
              <a:buClr>
                <a:srgbClr val="3C4043"/>
              </a:buClr>
              <a:buSzPts val="1600"/>
              <a:buFont typeface="Roboto"/>
              <a:buChar char="●"/>
            </a:pPr>
            <a:r>
              <a:rPr b="0" i="0" lang="en-US" sz="1800" u="none" cap="none" strike="noStrike">
                <a:solidFill>
                  <a:srgbClr val="3C4043"/>
                </a:solidFill>
                <a:highlight>
                  <a:srgbClr val="FFFFFF"/>
                </a:highlight>
                <a:latin typeface="Roboto"/>
                <a:ea typeface="Roboto"/>
                <a:cs typeface="Roboto"/>
                <a:sym typeface="Roboto"/>
              </a:rPr>
              <a:t>Regression</a:t>
            </a:r>
            <a:endParaRPr/>
          </a:p>
          <a:p>
            <a:pPr indent="0" lvl="0" marL="127000" marR="0" rtl="0" algn="l">
              <a:lnSpc>
                <a:spcPct val="100000"/>
              </a:lnSpc>
              <a:spcBef>
                <a:spcPts val="1100"/>
              </a:spcBef>
              <a:spcAft>
                <a:spcPts val="0"/>
              </a:spcAft>
              <a:buNone/>
            </a:pPr>
            <a:r>
              <a:rPr b="0" i="0" lang="en-US" sz="1800" u="none" cap="none" strike="noStrike">
                <a:solidFill>
                  <a:srgbClr val="3C4043"/>
                </a:solidFill>
                <a:highlight>
                  <a:srgbClr val="FFFFFF"/>
                </a:highlight>
                <a:latin typeface="Roboto"/>
                <a:ea typeface="Roboto"/>
                <a:cs typeface="Roboto"/>
                <a:sym typeface="Roboto"/>
              </a:rPr>
              <a:t>	- Errors, Key Regression Results Metrics, Considerations</a:t>
            </a:r>
            <a:endParaRPr/>
          </a:p>
          <a:p>
            <a:pPr indent="-330200" lvl="0" marL="457200" marR="0" rtl="0" algn="l">
              <a:lnSpc>
                <a:spcPct val="100000"/>
              </a:lnSpc>
              <a:spcBef>
                <a:spcPts val="1100"/>
              </a:spcBef>
              <a:spcAft>
                <a:spcPts val="0"/>
              </a:spcAft>
              <a:buClr>
                <a:srgbClr val="3C4043"/>
              </a:buClr>
              <a:buSzPts val="1600"/>
              <a:buFont typeface="Roboto"/>
              <a:buChar char="●"/>
            </a:pPr>
            <a:r>
              <a:rPr b="0" i="0" lang="en-US" sz="1800" u="none" cap="none" strike="noStrike">
                <a:solidFill>
                  <a:srgbClr val="3C4043"/>
                </a:solidFill>
                <a:highlight>
                  <a:srgbClr val="FFFFFF"/>
                </a:highlight>
                <a:latin typeface="Roboto"/>
                <a:ea typeface="Roboto"/>
                <a:cs typeface="Roboto"/>
                <a:sym typeface="Roboto"/>
              </a:rPr>
              <a:t>Classification</a:t>
            </a:r>
            <a:endParaRPr/>
          </a:p>
          <a:p>
            <a:pPr indent="0" lvl="0" marL="127000" marR="0" rtl="0" algn="l">
              <a:lnSpc>
                <a:spcPct val="100000"/>
              </a:lnSpc>
              <a:spcBef>
                <a:spcPts val="1100"/>
              </a:spcBef>
              <a:spcAft>
                <a:spcPts val="0"/>
              </a:spcAft>
              <a:buNone/>
            </a:pPr>
            <a:r>
              <a:rPr b="0" i="0" lang="en-US" sz="1800" u="none" cap="none" strike="noStrike">
                <a:solidFill>
                  <a:srgbClr val="3C4043"/>
                </a:solidFill>
                <a:highlight>
                  <a:srgbClr val="FFFFFF"/>
                </a:highlight>
                <a:latin typeface="Roboto"/>
                <a:ea typeface="Roboto"/>
                <a:cs typeface="Roboto"/>
                <a:sym typeface="Roboto"/>
              </a:rPr>
              <a:t>	- Metrics, Confusion Matrix</a:t>
            </a:r>
            <a:endParaRPr/>
          </a:p>
          <a:p>
            <a:pPr indent="-330200" lvl="0" marL="457200" marR="0" rtl="0" algn="l">
              <a:lnSpc>
                <a:spcPct val="100000"/>
              </a:lnSpc>
              <a:spcBef>
                <a:spcPts val="1100"/>
              </a:spcBef>
              <a:spcAft>
                <a:spcPts val="0"/>
              </a:spcAft>
              <a:buClr>
                <a:srgbClr val="3C4043"/>
              </a:buClr>
              <a:buSzPts val="1600"/>
              <a:buFont typeface="Roboto"/>
              <a:buChar char="●"/>
            </a:pPr>
            <a:r>
              <a:rPr b="0" i="0" lang="en-US" sz="1800" u="none" cap="none" strike="noStrike">
                <a:solidFill>
                  <a:srgbClr val="3C4043"/>
                </a:solidFill>
                <a:highlight>
                  <a:srgbClr val="FFFFFF"/>
                </a:highlight>
                <a:latin typeface="Roboto"/>
                <a:ea typeface="Roboto"/>
                <a:cs typeface="Roboto"/>
                <a:sym typeface="Roboto"/>
              </a:rPr>
              <a:t>Clustering</a:t>
            </a:r>
            <a:endParaRPr/>
          </a:p>
          <a:p>
            <a:pPr indent="0" lvl="0" marL="127000" marR="0" rtl="0" algn="l">
              <a:lnSpc>
                <a:spcPct val="100000"/>
              </a:lnSpc>
              <a:spcBef>
                <a:spcPts val="1100"/>
              </a:spcBef>
              <a:spcAft>
                <a:spcPts val="0"/>
              </a:spcAft>
              <a:buNone/>
            </a:pPr>
            <a:r>
              <a:rPr b="0" i="0" lang="en-US" sz="1800" u="none" cap="none" strike="noStrike">
                <a:solidFill>
                  <a:srgbClr val="3C4043"/>
                </a:solidFill>
                <a:highlight>
                  <a:srgbClr val="FFFFFF"/>
                </a:highlight>
                <a:latin typeface="Roboto"/>
                <a:ea typeface="Roboto"/>
                <a:cs typeface="Roboto"/>
                <a:sym typeface="Roboto"/>
              </a:rPr>
              <a:t>	- Concept of Distance for K-Means</a:t>
            </a:r>
            <a:endParaRPr/>
          </a:p>
          <a:p>
            <a:pPr indent="-228600" lvl="0" marL="457200" marR="0" rtl="0" algn="l">
              <a:lnSpc>
                <a:spcPct val="100000"/>
              </a:lnSpc>
              <a:spcBef>
                <a:spcPts val="0"/>
              </a:spcBef>
              <a:spcAft>
                <a:spcPts val="0"/>
              </a:spcAft>
              <a:buClr>
                <a:srgbClr val="3C4043"/>
              </a:buClr>
              <a:buSzPts val="1600"/>
              <a:buFont typeface="Roboto"/>
              <a:buNone/>
            </a:pPr>
            <a:r>
              <a:t/>
            </a:r>
            <a:endParaRPr b="0" i="0" sz="1600" u="none" cap="none" strike="noStrike">
              <a:solidFill>
                <a:srgbClr val="3C4043"/>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2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T-test </a:t>
            </a:r>
            <a:r>
              <a:rPr b="1" i="1" lang="en-US">
                <a:solidFill>
                  <a:srgbClr val="0070C0"/>
                </a:solidFill>
                <a:latin typeface="Roboto"/>
                <a:ea typeface="Roboto"/>
                <a:cs typeface="Roboto"/>
                <a:sym typeface="Roboto"/>
              </a:rPr>
              <a:t>(p-value)</a:t>
            </a:r>
            <a:endParaRPr b="1">
              <a:solidFill>
                <a:srgbClr val="0070C0"/>
              </a:solidFill>
              <a:latin typeface="Roboto"/>
              <a:ea typeface="Roboto"/>
              <a:cs typeface="Roboto"/>
              <a:sym typeface="Roboto"/>
            </a:endParaRPr>
          </a:p>
        </p:txBody>
      </p:sp>
      <p:sp>
        <p:nvSpPr>
          <p:cNvPr id="212" name="Google Shape;212;p20"/>
          <p:cNvSpPr txBox="1"/>
          <p:nvPr>
            <p:ph idx="1" type="body"/>
          </p:nvPr>
        </p:nvSpPr>
        <p:spPr>
          <a:xfrm>
            <a:off x="626434" y="1750300"/>
            <a:ext cx="7964424" cy="1361537"/>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US" sz="2046">
                <a:solidFill>
                  <a:srgbClr val="0B5394"/>
                </a:solidFill>
              </a:rPr>
              <a:t>Principle of Parsimony</a:t>
            </a:r>
            <a:r>
              <a:rPr lang="en-US" sz="1728">
                <a:solidFill>
                  <a:srgbClr val="0B5394"/>
                </a:solidFill>
              </a:rPr>
              <a:t> </a:t>
            </a:r>
            <a:endParaRPr sz="1728">
              <a:solidFill>
                <a:srgbClr val="0B5394"/>
              </a:solidFill>
            </a:endParaRPr>
          </a:p>
          <a:p>
            <a:pPr indent="0" lvl="0" marL="0" rtl="0" algn="l">
              <a:lnSpc>
                <a:spcPct val="115000"/>
              </a:lnSpc>
              <a:spcBef>
                <a:spcPts val="0"/>
              </a:spcBef>
              <a:spcAft>
                <a:spcPts val="0"/>
              </a:spcAft>
              <a:buSzPts val="1800"/>
              <a:buNone/>
            </a:pPr>
            <a:r>
              <a:t/>
            </a:r>
            <a:endParaRPr sz="1364">
              <a:solidFill>
                <a:srgbClr val="0B5394"/>
              </a:solidFill>
            </a:endParaRPr>
          </a:p>
          <a:p>
            <a:pPr indent="0" lvl="0" marL="415869" rtl="0" algn="l">
              <a:lnSpc>
                <a:spcPct val="115000"/>
              </a:lnSpc>
              <a:spcBef>
                <a:spcPts val="0"/>
              </a:spcBef>
              <a:spcAft>
                <a:spcPts val="0"/>
              </a:spcAft>
              <a:buSzPts val="1800"/>
              <a:buNone/>
            </a:pPr>
            <a:r>
              <a:rPr lang="en-US" sz="1728">
                <a:solidFill>
                  <a:srgbClr val="666666"/>
                </a:solidFill>
              </a:rPr>
              <a:t>If two models in some way adequately represents a given set of data, the one that is described by a fewer number of parameters or predictors is more efficient and should be used.</a:t>
            </a:r>
            <a:endParaRPr sz="1728">
              <a:solidFill>
                <a:srgbClr val="666666"/>
              </a:solidFill>
            </a:endParaRPr>
          </a:p>
          <a:p>
            <a:pPr indent="0" lvl="0" marL="457200" rtl="0" algn="l">
              <a:lnSpc>
                <a:spcPct val="115000"/>
              </a:lnSpc>
              <a:spcBef>
                <a:spcPts val="0"/>
              </a:spcBef>
              <a:spcAft>
                <a:spcPts val="0"/>
              </a:spcAft>
              <a:buSzPts val="1800"/>
              <a:buNone/>
            </a:pPr>
            <a:r>
              <a:t/>
            </a:r>
            <a:endParaRPr sz="2365">
              <a:solidFill>
                <a:srgbClr val="6666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1"/>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Result Summary for Linear Regression</a:t>
            </a:r>
            <a:br>
              <a:rPr b="1" lang="en-US">
                <a:latin typeface="Roboto"/>
                <a:ea typeface="Roboto"/>
                <a:cs typeface="Roboto"/>
                <a:sym typeface="Roboto"/>
              </a:rPr>
            </a:br>
            <a:r>
              <a:rPr b="1" lang="en-US">
                <a:solidFill>
                  <a:srgbClr val="0070C0"/>
                </a:solidFill>
                <a:latin typeface="Roboto"/>
                <a:ea typeface="Roboto"/>
                <a:cs typeface="Roboto"/>
                <a:sym typeface="Roboto"/>
              </a:rPr>
              <a:t>R-square</a:t>
            </a:r>
            <a:endParaRPr b="1" i="1">
              <a:latin typeface="Roboto"/>
              <a:ea typeface="Roboto"/>
              <a:cs typeface="Roboto"/>
              <a:sym typeface="Roboto"/>
            </a:endParaRPr>
          </a:p>
        </p:txBody>
      </p:sp>
      <p:sp>
        <p:nvSpPr>
          <p:cNvPr id="218" name="Google Shape;218;p21"/>
          <p:cNvSpPr txBox="1"/>
          <p:nvPr/>
        </p:nvSpPr>
        <p:spPr>
          <a:xfrm>
            <a:off x="7194233" y="1625492"/>
            <a:ext cx="1804558" cy="2847234"/>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1" i="0" lang="en-US" sz="1228" u="none" cap="none" strike="noStrike">
                <a:solidFill>
                  <a:srgbClr val="000000"/>
                </a:solidFill>
                <a:latin typeface="Arial"/>
                <a:ea typeface="Arial"/>
                <a:cs typeface="Arial"/>
                <a:sym typeface="Arial"/>
              </a:rPr>
              <a:t>Model Assessment</a:t>
            </a:r>
            <a:r>
              <a:rPr b="0" i="0" lang="en-US" sz="1228" u="none" cap="none" strike="noStrike">
                <a:solidFill>
                  <a:srgbClr val="000000"/>
                </a:solidFill>
                <a:latin typeface="Arial"/>
                <a:ea typeface="Arial"/>
                <a:cs typeface="Arial"/>
                <a:sym typeface="Arial"/>
              </a:rPr>
              <a:t>:</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0070C0"/>
                </a:solidFill>
                <a:latin typeface="Arial"/>
                <a:ea typeface="Arial"/>
                <a:cs typeface="Arial"/>
                <a:sym typeface="Arial"/>
              </a:rPr>
              <a:t>R-square</a:t>
            </a:r>
            <a:endParaRPr b="0" i="0" sz="1228"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0070C0"/>
                </a:solidFill>
                <a:latin typeface="Arial"/>
                <a:ea typeface="Arial"/>
                <a:cs typeface="Arial"/>
                <a:sym typeface="Arial"/>
              </a:rPr>
              <a:t>Adj. R-square</a:t>
            </a:r>
            <a:endParaRPr b="0" i="0" sz="1228"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99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228" u="none" cap="none" strike="noStrike">
                <a:solidFill>
                  <a:srgbClr val="000000"/>
                </a:solidFill>
                <a:latin typeface="Arial"/>
                <a:ea typeface="Arial"/>
                <a:cs typeface="Arial"/>
                <a:sym typeface="Arial"/>
              </a:rPr>
              <a:t>Predictors Assessment:</a:t>
            </a:r>
            <a:endParaRPr b="1"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C00000"/>
                </a:solidFill>
                <a:latin typeface="Arial"/>
                <a:ea typeface="Arial"/>
                <a:cs typeface="Arial"/>
                <a:sym typeface="Arial"/>
              </a:rPr>
              <a:t>Coefficient</a:t>
            </a:r>
            <a:endParaRPr b="0" i="0" sz="1228" u="none" cap="none" strike="noStrike">
              <a:solidFill>
                <a:srgbClr val="C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228" u="none" cap="none" strike="noStrike">
                <a:solidFill>
                  <a:srgbClr val="C00000"/>
                </a:solidFill>
                <a:latin typeface="Arial"/>
                <a:ea typeface="Arial"/>
                <a:cs typeface="Arial"/>
                <a:sym typeface="Arial"/>
              </a:rPr>
              <a:t>T-test (</a:t>
            </a:r>
            <a:r>
              <a:rPr b="0" i="1" lang="en-US" sz="1228" u="none" cap="none" strike="noStrike">
                <a:solidFill>
                  <a:srgbClr val="C00000"/>
                </a:solidFill>
                <a:latin typeface="Arial"/>
                <a:ea typeface="Arial"/>
                <a:cs typeface="Arial"/>
                <a:sym typeface="Arial"/>
              </a:rPr>
              <a:t>p-value</a:t>
            </a:r>
            <a:r>
              <a:rPr b="0" i="0" lang="en-US" sz="1228" u="none" cap="none" strike="noStrike">
                <a:solidFill>
                  <a:srgbClr val="C00000"/>
                </a:solidFill>
                <a:latin typeface="Arial"/>
                <a:ea typeface="Arial"/>
                <a:cs typeface="Arial"/>
                <a:sym typeface="Arial"/>
              </a:rPr>
              <a:t>)</a:t>
            </a:r>
            <a:endParaRPr b="0" i="0" sz="1228" u="none" cap="none" strike="noStrike">
              <a:solidFill>
                <a:srgbClr val="C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28" u="none" cap="none" strike="noStrike">
              <a:solidFill>
                <a:srgbClr val="000000"/>
              </a:solidFill>
              <a:latin typeface="Arial"/>
              <a:ea typeface="Arial"/>
              <a:cs typeface="Arial"/>
              <a:sym typeface="Arial"/>
            </a:endParaRPr>
          </a:p>
        </p:txBody>
      </p:sp>
      <p:pic>
        <p:nvPicPr>
          <p:cNvPr id="219" name="Google Shape;219;p21"/>
          <p:cNvPicPr preferRelativeResize="0"/>
          <p:nvPr/>
        </p:nvPicPr>
        <p:blipFill rotWithShape="1">
          <a:blip r:embed="rId4">
            <a:alphaModFix/>
          </a:blip>
          <a:srcRect b="0" l="0" r="0" t="0"/>
          <a:stretch/>
        </p:blipFill>
        <p:spPr>
          <a:xfrm>
            <a:off x="875625" y="1090527"/>
            <a:ext cx="5163022" cy="3438623"/>
          </a:xfrm>
          <a:prstGeom prst="rect">
            <a:avLst/>
          </a:prstGeom>
          <a:noFill/>
          <a:ln>
            <a:noFill/>
          </a:ln>
        </p:spPr>
      </p:pic>
      <p:sp>
        <p:nvSpPr>
          <p:cNvPr id="220" name="Google Shape;220;p21"/>
          <p:cNvSpPr/>
          <p:nvPr/>
        </p:nvSpPr>
        <p:spPr>
          <a:xfrm>
            <a:off x="875630" y="1805866"/>
            <a:ext cx="1246245" cy="474812"/>
          </a:xfrm>
          <a:prstGeom prst="rect">
            <a:avLst/>
          </a:prstGeom>
          <a:noFill/>
          <a:ln cap="flat" cmpd="sng" w="28575">
            <a:solidFill>
              <a:srgbClr val="A61C00"/>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R-square</a:t>
            </a:r>
            <a:endParaRPr b="1">
              <a:solidFill>
                <a:srgbClr val="0070C0"/>
              </a:solidFill>
              <a:latin typeface="Roboto"/>
              <a:ea typeface="Roboto"/>
              <a:cs typeface="Roboto"/>
              <a:sym typeface="Roboto"/>
            </a:endParaRPr>
          </a:p>
        </p:txBody>
      </p:sp>
      <p:pic>
        <p:nvPicPr>
          <p:cNvPr id="226" name="Google Shape;226;p22"/>
          <p:cNvPicPr preferRelativeResize="0"/>
          <p:nvPr/>
        </p:nvPicPr>
        <p:blipFill rotWithShape="1">
          <a:blip r:embed="rId3">
            <a:alphaModFix/>
          </a:blip>
          <a:srcRect b="0" l="0" r="0" t="29373"/>
          <a:stretch/>
        </p:blipFill>
        <p:spPr>
          <a:xfrm>
            <a:off x="3011931" y="1025166"/>
            <a:ext cx="5450013" cy="1170498"/>
          </a:xfrm>
          <a:prstGeom prst="rect">
            <a:avLst/>
          </a:prstGeom>
          <a:noFill/>
          <a:ln>
            <a:noFill/>
          </a:ln>
        </p:spPr>
      </p:pic>
      <p:sp>
        <p:nvSpPr>
          <p:cNvPr id="227" name="Google Shape;227;p22"/>
          <p:cNvSpPr txBox="1"/>
          <p:nvPr/>
        </p:nvSpPr>
        <p:spPr>
          <a:xfrm>
            <a:off x="589424" y="1025155"/>
            <a:ext cx="2304202" cy="1170520"/>
          </a:xfrm>
          <a:prstGeom prst="rect">
            <a:avLst/>
          </a:prstGeom>
          <a:noFill/>
          <a:ln>
            <a:noFill/>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rPr b="0" i="0" lang="en-US" sz="1592" u="none" cap="none" strike="noStrike">
                <a:solidFill>
                  <a:schemeClr val="dk2"/>
                </a:solidFill>
                <a:latin typeface="Arial"/>
                <a:ea typeface="Arial"/>
                <a:cs typeface="Arial"/>
                <a:sym typeface="Arial"/>
              </a:rPr>
              <a:t>Correlation Coefficient</a:t>
            </a:r>
            <a:endParaRPr b="0" i="0" sz="1592"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27" u="none" cap="none" strike="noStrike">
              <a:solidFill>
                <a:srgbClr val="000000"/>
              </a:solidFill>
              <a:latin typeface="Arial"/>
              <a:ea typeface="Arial"/>
              <a:cs typeface="Arial"/>
              <a:sym typeface="Arial"/>
            </a:endParaRPr>
          </a:p>
        </p:txBody>
      </p:sp>
      <p:sp>
        <p:nvSpPr>
          <p:cNvPr id="228" name="Google Shape;228;p22"/>
          <p:cNvSpPr txBox="1"/>
          <p:nvPr/>
        </p:nvSpPr>
        <p:spPr>
          <a:xfrm>
            <a:off x="624080" y="1779294"/>
            <a:ext cx="2682687" cy="1170520"/>
          </a:xfrm>
          <a:prstGeom prst="rect">
            <a:avLst/>
          </a:prstGeom>
          <a:noFill/>
          <a:ln>
            <a:noFill/>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rPr b="0" i="0" lang="en-US" sz="1592" u="none" cap="none" strike="noStrike">
                <a:solidFill>
                  <a:schemeClr val="dk2"/>
                </a:solidFill>
                <a:latin typeface="Arial"/>
                <a:ea typeface="Arial"/>
                <a:cs typeface="Arial"/>
                <a:sym typeface="Arial"/>
              </a:rPr>
              <a:t>R-square</a:t>
            </a:r>
            <a:endParaRPr b="0" i="0" sz="227" u="none" cap="none" strike="noStrike">
              <a:solidFill>
                <a:srgbClr val="000000"/>
              </a:solidFill>
              <a:latin typeface="Arial"/>
              <a:ea typeface="Arial"/>
              <a:cs typeface="Arial"/>
              <a:sym typeface="Arial"/>
            </a:endParaRPr>
          </a:p>
        </p:txBody>
      </p:sp>
      <p:sp>
        <p:nvSpPr>
          <p:cNvPr id="229" name="Google Shape;229;p22"/>
          <p:cNvSpPr txBox="1"/>
          <p:nvPr/>
        </p:nvSpPr>
        <p:spPr>
          <a:xfrm>
            <a:off x="3831107" y="2146250"/>
            <a:ext cx="975820" cy="676334"/>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1" i="1" lang="en-US" sz="1956" u="none" cap="none" strike="noStrike">
                <a:solidFill>
                  <a:srgbClr val="000000"/>
                </a:solidFill>
                <a:latin typeface="Arial"/>
                <a:ea typeface="Arial"/>
                <a:cs typeface="Arial"/>
                <a:sym typeface="Arial"/>
              </a:rPr>
              <a:t>r</a:t>
            </a:r>
            <a:r>
              <a:rPr b="1" baseline="30000" i="1" lang="en-US" sz="1956" u="none" cap="none" strike="noStrike">
                <a:solidFill>
                  <a:srgbClr val="000000"/>
                </a:solidFill>
                <a:latin typeface="Arial"/>
                <a:ea typeface="Arial"/>
                <a:cs typeface="Arial"/>
                <a:sym typeface="Arial"/>
              </a:rPr>
              <a:t>2</a:t>
            </a:r>
            <a:endParaRPr b="1" baseline="30000" i="1" sz="1956" u="none" cap="none" strike="noStrike">
              <a:solidFill>
                <a:srgbClr val="000000"/>
              </a:solidFill>
              <a:latin typeface="Arial"/>
              <a:ea typeface="Arial"/>
              <a:cs typeface="Arial"/>
              <a:sym typeface="Arial"/>
            </a:endParaRPr>
          </a:p>
        </p:txBody>
      </p:sp>
      <p:sp>
        <p:nvSpPr>
          <p:cNvPr id="230" name="Google Shape;230;p22"/>
          <p:cNvSpPr txBox="1"/>
          <p:nvPr>
            <p:ph idx="1" type="body"/>
          </p:nvPr>
        </p:nvSpPr>
        <p:spPr>
          <a:xfrm>
            <a:off x="459829" y="2829099"/>
            <a:ext cx="8104821" cy="1324152"/>
          </a:xfrm>
          <a:prstGeom prst="rect">
            <a:avLst/>
          </a:prstGeom>
          <a:noFill/>
          <a:ln>
            <a:noFill/>
          </a:ln>
        </p:spPr>
        <p:txBody>
          <a:bodyPr anchorCtr="0" anchor="t" bIns="0" lIns="0" spcFirstLastPara="1" rIns="0" wrap="square" tIns="0">
            <a:noAutofit/>
          </a:bodyPr>
          <a:lstStyle/>
          <a:p>
            <a:pPr indent="0" lvl="0" marL="278145" rtl="0" algn="l">
              <a:lnSpc>
                <a:spcPct val="115000"/>
              </a:lnSpc>
              <a:spcBef>
                <a:spcPts val="0"/>
              </a:spcBef>
              <a:spcAft>
                <a:spcPts val="0"/>
              </a:spcAft>
              <a:buSzPts val="3800"/>
              <a:buNone/>
            </a:pPr>
            <a:r>
              <a:rPr lang="en-US" sz="1728"/>
              <a:t>A statistical measure of how close the data are to the fitted regression line. </a:t>
            </a:r>
            <a:endParaRPr sz="1728"/>
          </a:p>
          <a:p>
            <a:pPr indent="0" lvl="0" marL="278145" rtl="0" algn="l">
              <a:lnSpc>
                <a:spcPct val="115000"/>
              </a:lnSpc>
              <a:spcBef>
                <a:spcPts val="0"/>
              </a:spcBef>
              <a:spcAft>
                <a:spcPts val="0"/>
              </a:spcAft>
              <a:buSzPts val="3800"/>
              <a:buNone/>
            </a:pPr>
            <a:r>
              <a:rPr lang="en-US" sz="1728"/>
              <a:t>Known as the </a:t>
            </a:r>
            <a:r>
              <a:rPr b="1" lang="en-US" sz="1728">
                <a:solidFill>
                  <a:srgbClr val="0B5394"/>
                </a:solidFill>
              </a:rPr>
              <a:t>coefficient of determination</a:t>
            </a:r>
            <a:r>
              <a:rPr lang="en-US" sz="1728"/>
              <a:t>, or the </a:t>
            </a:r>
            <a:r>
              <a:rPr b="1" lang="en-US" sz="1728"/>
              <a:t>coefficient of multiple determination</a:t>
            </a:r>
            <a:r>
              <a:rPr lang="en-US" sz="1728"/>
              <a:t> for multiple regression.</a:t>
            </a:r>
            <a:endParaRPr sz="1728"/>
          </a:p>
          <a:p>
            <a:pPr indent="0" lvl="0" marL="243488" rtl="0" algn="l">
              <a:lnSpc>
                <a:spcPct val="115000"/>
              </a:lnSpc>
              <a:spcBef>
                <a:spcPts val="0"/>
              </a:spcBef>
              <a:spcAft>
                <a:spcPts val="0"/>
              </a:spcAft>
              <a:buSzPts val="3800"/>
              <a:buNone/>
            </a:pPr>
            <a:r>
              <a:rPr lang="en-US" sz="1728"/>
              <a:t>It is the percentage of variability in the response variable that can explained by the linear model. </a:t>
            </a:r>
            <a:endParaRPr sz="1728"/>
          </a:p>
          <a:p>
            <a:pPr indent="0" lvl="0" marL="0" rtl="0" algn="l">
              <a:lnSpc>
                <a:spcPct val="115000"/>
              </a:lnSpc>
              <a:spcBef>
                <a:spcPts val="0"/>
              </a:spcBef>
              <a:spcAft>
                <a:spcPts val="0"/>
              </a:spcAft>
              <a:buSzPts val="1800"/>
              <a:buNone/>
            </a:pPr>
            <a:r>
              <a:t/>
            </a:r>
            <a:endParaRPr b="1" sz="2183"/>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3"/>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R-square</a:t>
            </a:r>
            <a:endParaRPr b="1">
              <a:solidFill>
                <a:srgbClr val="0070C0"/>
              </a:solidFill>
              <a:latin typeface="Roboto"/>
              <a:ea typeface="Roboto"/>
              <a:cs typeface="Roboto"/>
              <a:sym typeface="Roboto"/>
            </a:endParaRPr>
          </a:p>
        </p:txBody>
      </p:sp>
      <p:sp>
        <p:nvSpPr>
          <p:cNvPr id="236" name="Google Shape;236;p23"/>
          <p:cNvSpPr txBox="1"/>
          <p:nvPr>
            <p:ph idx="1" type="body"/>
          </p:nvPr>
        </p:nvSpPr>
        <p:spPr>
          <a:xfrm>
            <a:off x="721862" y="1200408"/>
            <a:ext cx="7700276" cy="3510606"/>
          </a:xfrm>
          <a:prstGeom prst="rect">
            <a:avLst/>
          </a:prstGeom>
          <a:noFill/>
          <a:ln>
            <a:noFill/>
          </a:ln>
        </p:spPr>
        <p:txBody>
          <a:bodyPr anchorCtr="0" anchor="t" bIns="0" lIns="0" spcFirstLastPara="1" rIns="0" wrap="square" tIns="0">
            <a:noAutofit/>
          </a:bodyPr>
          <a:lstStyle/>
          <a:p>
            <a:pPr indent="0" lvl="0" marL="249265" rtl="0" algn="l">
              <a:lnSpc>
                <a:spcPct val="115000"/>
              </a:lnSpc>
              <a:spcBef>
                <a:spcPts val="0"/>
              </a:spcBef>
              <a:spcAft>
                <a:spcPts val="0"/>
              </a:spcAft>
              <a:buSzPts val="3900"/>
              <a:buNone/>
            </a:pPr>
            <a:r>
              <a:rPr lang="en-US" sz="1774"/>
              <a:t>Limitations:</a:t>
            </a:r>
            <a:endParaRPr/>
          </a:p>
          <a:p>
            <a:pPr indent="0" lvl="0" marL="249265" rtl="0" algn="l">
              <a:lnSpc>
                <a:spcPct val="115000"/>
              </a:lnSpc>
              <a:spcBef>
                <a:spcPts val="0"/>
              </a:spcBef>
              <a:spcAft>
                <a:spcPts val="0"/>
              </a:spcAft>
              <a:buSzPts val="3900"/>
              <a:buNone/>
            </a:pPr>
            <a:r>
              <a:rPr lang="en-US" sz="1774"/>
              <a:t>- Cannot determine whether the coefficient estimates and predictions are biased, which is why you must assess the residual plots.</a:t>
            </a:r>
            <a:endParaRPr/>
          </a:p>
          <a:p>
            <a:pPr indent="0" lvl="0" marL="249265" rtl="0" algn="l">
              <a:lnSpc>
                <a:spcPct val="115000"/>
              </a:lnSpc>
              <a:spcBef>
                <a:spcPts val="0"/>
              </a:spcBef>
              <a:spcAft>
                <a:spcPts val="0"/>
              </a:spcAft>
              <a:buSzPts val="3900"/>
              <a:buNone/>
            </a:pPr>
            <a:r>
              <a:rPr lang="en-US" sz="1774"/>
              <a:t>- Does not indicate whether a regression model is adequate. </a:t>
            </a:r>
            <a:endParaRPr/>
          </a:p>
          <a:p>
            <a:pPr indent="0" lvl="0" marL="249265" rtl="0" algn="l">
              <a:lnSpc>
                <a:spcPct val="115000"/>
              </a:lnSpc>
              <a:spcBef>
                <a:spcPts val="0"/>
              </a:spcBef>
              <a:spcAft>
                <a:spcPts val="0"/>
              </a:spcAft>
              <a:buSzPts val="3900"/>
              <a:buNone/>
            </a:pPr>
            <a:r>
              <a:rPr lang="en-US" sz="1774"/>
              <a:t>- </a:t>
            </a:r>
            <a:r>
              <a:rPr lang="en-US" sz="1774">
                <a:highlight>
                  <a:srgbClr val="FFFF00"/>
                </a:highlight>
              </a:rPr>
              <a:t>In some fields, it is entirely expected that your R-square values will be low. For example, any field that attempts to predict human behavior, such as psychology, typically has R-square values lower than 50%. </a:t>
            </a:r>
            <a:endParaRPr/>
          </a:p>
          <a:p>
            <a:pPr indent="0" lvl="0" marL="249265" rtl="0" algn="l">
              <a:lnSpc>
                <a:spcPct val="115000"/>
              </a:lnSpc>
              <a:spcBef>
                <a:spcPts val="0"/>
              </a:spcBef>
              <a:spcAft>
                <a:spcPts val="0"/>
              </a:spcAft>
              <a:buSzPts val="3900"/>
              <a:buNone/>
            </a:pPr>
            <a:r>
              <a:rPr lang="en-US" sz="1774"/>
              <a:t>- </a:t>
            </a:r>
            <a:r>
              <a:rPr lang="en-US" sz="1774">
                <a:highlight>
                  <a:srgbClr val="FFFF00"/>
                </a:highlight>
              </a:rPr>
              <a:t>If your R-square value is low but you have statistically significant predictors, you can still draw important conclusions about how changes in the predictor values are associated with changes in the response value.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Adjusted R-square</a:t>
            </a:r>
            <a:endParaRPr b="1">
              <a:solidFill>
                <a:srgbClr val="0070C0"/>
              </a:solidFill>
              <a:latin typeface="Roboto"/>
              <a:ea typeface="Roboto"/>
              <a:cs typeface="Roboto"/>
              <a:sym typeface="Roboto"/>
            </a:endParaRPr>
          </a:p>
        </p:txBody>
      </p:sp>
      <p:sp>
        <p:nvSpPr>
          <p:cNvPr id="242" name="Google Shape;242;p24"/>
          <p:cNvSpPr txBox="1"/>
          <p:nvPr>
            <p:ph idx="1" type="body"/>
          </p:nvPr>
        </p:nvSpPr>
        <p:spPr>
          <a:xfrm>
            <a:off x="721862" y="1200408"/>
            <a:ext cx="7700276" cy="3510606"/>
          </a:xfrm>
          <a:prstGeom prst="rect">
            <a:avLst/>
          </a:prstGeom>
          <a:noFill/>
          <a:ln>
            <a:noFill/>
          </a:ln>
        </p:spPr>
        <p:txBody>
          <a:bodyPr anchorCtr="0" anchor="t" bIns="0" lIns="0" spcFirstLastPara="1" rIns="0" wrap="square" tIns="0">
            <a:noAutofit/>
          </a:bodyPr>
          <a:lstStyle/>
          <a:p>
            <a:pPr indent="0" lvl="0" marL="249265" rtl="0" algn="l">
              <a:lnSpc>
                <a:spcPct val="115000"/>
              </a:lnSpc>
              <a:spcBef>
                <a:spcPts val="0"/>
              </a:spcBef>
              <a:spcAft>
                <a:spcPts val="0"/>
              </a:spcAft>
              <a:buSzPts val="3900"/>
              <a:buNone/>
            </a:pPr>
            <a:r>
              <a:rPr lang="en-US" sz="1774"/>
              <a:t>- A modified version of R-square.</a:t>
            </a:r>
            <a:endParaRPr sz="1774"/>
          </a:p>
          <a:p>
            <a:pPr indent="0" lvl="0" marL="249265" rtl="0" algn="l">
              <a:lnSpc>
                <a:spcPct val="115000"/>
              </a:lnSpc>
              <a:spcBef>
                <a:spcPts val="0"/>
              </a:spcBef>
              <a:spcAft>
                <a:spcPts val="0"/>
              </a:spcAft>
              <a:buSzPts val="3900"/>
              <a:buNone/>
            </a:pPr>
            <a:r>
              <a:rPr lang="en-US" sz="1774"/>
              <a:t>- Adds precision and reliability by considering the impact of additional independent variables that tend to skew the results of R-square measurements.</a:t>
            </a:r>
            <a:endParaRPr sz="1774"/>
          </a:p>
          <a:p>
            <a:pPr indent="0" lvl="0" marL="249265" rtl="0" algn="l">
              <a:lnSpc>
                <a:spcPct val="115000"/>
              </a:lnSpc>
              <a:spcBef>
                <a:spcPts val="0"/>
              </a:spcBef>
              <a:spcAft>
                <a:spcPts val="0"/>
              </a:spcAft>
              <a:buSzPts val="3900"/>
              <a:buNone/>
            </a:pPr>
            <a:r>
              <a:rPr lang="en-US" sz="1774"/>
              <a:t>- As number of predictors increase, R -square tends to increase. This is called </a:t>
            </a:r>
            <a:r>
              <a:rPr b="1" lang="en-US" sz="1774"/>
              <a:t>overfitting </a:t>
            </a:r>
            <a:r>
              <a:rPr lang="en-US" sz="1774"/>
              <a:t>and can return an unwarranted high R-square value. </a:t>
            </a:r>
            <a:endParaRPr sz="1774"/>
          </a:p>
          <a:p>
            <a:pPr indent="0" lvl="0" marL="249265" rtl="0" algn="l">
              <a:lnSpc>
                <a:spcPct val="115000"/>
              </a:lnSpc>
              <a:spcBef>
                <a:spcPts val="0"/>
              </a:spcBef>
              <a:spcAft>
                <a:spcPts val="0"/>
              </a:spcAft>
              <a:buSzPts val="3900"/>
              <a:buNone/>
            </a:pPr>
            <a:r>
              <a:rPr lang="en-US" sz="1774"/>
              <a:t>- Adjusted R-square is used to determine how reliable the correlation is and how much is determined by the addition of independent variables.</a:t>
            </a:r>
            <a:endParaRPr sz="1774"/>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5"/>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Simple Linear Regression</a:t>
            </a:r>
            <a:endParaRPr b="1">
              <a:latin typeface="Roboto"/>
              <a:ea typeface="Roboto"/>
              <a:cs typeface="Roboto"/>
              <a:sym typeface="Roboto"/>
            </a:endParaRPr>
          </a:p>
        </p:txBody>
      </p:sp>
      <p:sp>
        <p:nvSpPr>
          <p:cNvPr id="248" name="Google Shape;248;p25"/>
          <p:cNvSpPr txBox="1"/>
          <p:nvPr/>
        </p:nvSpPr>
        <p:spPr>
          <a:xfrm>
            <a:off x="2581275" y="2280046"/>
            <a:ext cx="39814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0000"/>
                </a:solidFill>
                <a:highlight>
                  <a:srgbClr val="FFFF00"/>
                </a:highlight>
                <a:latin typeface="Arial"/>
                <a:ea typeface="Arial"/>
                <a:cs typeface="Arial"/>
                <a:sym typeface="Arial"/>
              </a:rPr>
              <a:t>Demo in Excel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Other Tests</a:t>
            </a:r>
            <a:endParaRPr b="1">
              <a:solidFill>
                <a:srgbClr val="0070C0"/>
              </a:solidFill>
              <a:latin typeface="Roboto"/>
              <a:ea typeface="Roboto"/>
              <a:cs typeface="Roboto"/>
              <a:sym typeface="Roboto"/>
            </a:endParaRPr>
          </a:p>
        </p:txBody>
      </p:sp>
      <p:sp>
        <p:nvSpPr>
          <p:cNvPr id="254" name="Google Shape;254;p26"/>
          <p:cNvSpPr txBox="1"/>
          <p:nvPr>
            <p:ph idx="1" type="body"/>
          </p:nvPr>
        </p:nvSpPr>
        <p:spPr>
          <a:xfrm>
            <a:off x="721862" y="1200408"/>
            <a:ext cx="7700276" cy="3510606"/>
          </a:xfrm>
          <a:prstGeom prst="rect">
            <a:avLst/>
          </a:prstGeom>
          <a:noFill/>
          <a:ln>
            <a:noFill/>
          </a:ln>
        </p:spPr>
        <p:txBody>
          <a:bodyPr anchorCtr="0" anchor="t" bIns="0" lIns="0" spcFirstLastPara="1" rIns="0" wrap="square" tIns="0">
            <a:noAutofit/>
          </a:bodyPr>
          <a:lstStyle/>
          <a:p>
            <a:pPr indent="0" lvl="0" marL="249265" rtl="0" algn="l">
              <a:lnSpc>
                <a:spcPct val="115000"/>
              </a:lnSpc>
              <a:spcBef>
                <a:spcPts val="0"/>
              </a:spcBef>
              <a:spcAft>
                <a:spcPts val="0"/>
              </a:spcAft>
              <a:buSzPts val="3900"/>
              <a:buNone/>
            </a:pPr>
            <a:r>
              <a:rPr b="1" i="1" lang="en-US" sz="1774"/>
              <a:t>F-Test</a:t>
            </a:r>
            <a:r>
              <a:rPr lang="en-US" sz="1774"/>
              <a:t> - If the p- value of the overall F-test is significant</a:t>
            </a:r>
            <a:r>
              <a:rPr b="1" lang="en-US" sz="1774"/>
              <a:t>, </a:t>
            </a:r>
            <a:r>
              <a:rPr lang="en-US" sz="1774" u="sng"/>
              <a:t>the regression model predicts the response variable better than the mean of the response.</a:t>
            </a:r>
            <a:endParaRPr/>
          </a:p>
          <a:p>
            <a:pPr indent="0" lvl="0" marL="249265" rtl="0" algn="l">
              <a:lnSpc>
                <a:spcPct val="115000"/>
              </a:lnSpc>
              <a:spcBef>
                <a:spcPts val="0"/>
              </a:spcBef>
              <a:spcAft>
                <a:spcPts val="0"/>
              </a:spcAft>
              <a:buSzPts val="3900"/>
              <a:buNone/>
            </a:pPr>
            <a:r>
              <a:t/>
            </a:r>
            <a:endParaRPr sz="1774"/>
          </a:p>
          <a:p>
            <a:pPr indent="0" lvl="0" marL="249265" rtl="0" algn="l">
              <a:lnSpc>
                <a:spcPct val="115000"/>
              </a:lnSpc>
              <a:spcBef>
                <a:spcPts val="0"/>
              </a:spcBef>
              <a:spcAft>
                <a:spcPts val="0"/>
              </a:spcAft>
              <a:buSzPts val="3900"/>
              <a:buNone/>
            </a:pPr>
            <a:r>
              <a:rPr b="1" i="1" lang="en-US" sz="1774"/>
              <a:t>Residual Plots </a:t>
            </a:r>
            <a:r>
              <a:rPr lang="en-US" sz="1774"/>
              <a:t>- The idea is that the model is so good at explaining (or predicting) the value of the response variable that </a:t>
            </a:r>
            <a:r>
              <a:rPr lang="en-US" sz="1774" u="sng"/>
              <a:t>only the inherent randomness of any real-world phenomenon remains leftover for the error portion or what we call residual.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Regression Run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Summary</a:t>
            </a:r>
            <a:endParaRPr b="1">
              <a:solidFill>
                <a:srgbClr val="0070C0"/>
              </a:solidFill>
              <a:latin typeface="Roboto"/>
              <a:ea typeface="Roboto"/>
              <a:cs typeface="Roboto"/>
              <a:sym typeface="Roboto"/>
            </a:endParaRPr>
          </a:p>
        </p:txBody>
      </p:sp>
      <p:sp>
        <p:nvSpPr>
          <p:cNvPr id="260" name="Google Shape;260;p27"/>
          <p:cNvSpPr txBox="1"/>
          <p:nvPr/>
        </p:nvSpPr>
        <p:spPr>
          <a:xfrm>
            <a:off x="653381" y="1048202"/>
            <a:ext cx="4007385" cy="2585647"/>
          </a:xfrm>
          <a:prstGeom prst="rect">
            <a:avLst/>
          </a:prstGeom>
          <a:noFill/>
          <a:ln cap="flat" cmpd="sng" w="9525">
            <a:solidFill>
              <a:srgbClr val="999999"/>
            </a:solidFill>
            <a:prstDash val="solid"/>
            <a:round/>
            <a:headEnd len="sm" w="sm" type="none"/>
            <a:tailEnd len="sm" w="sm" type="none"/>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1" i="0" lang="en-US" sz="1728" u="none" cap="none" strike="noStrike">
                <a:solidFill>
                  <a:srgbClr val="000000"/>
                </a:solidFill>
                <a:latin typeface="Arial"/>
                <a:ea typeface="Arial"/>
                <a:cs typeface="Arial"/>
                <a:sym typeface="Arial"/>
              </a:rPr>
              <a:t>Model Assessment</a:t>
            </a:r>
            <a:r>
              <a:rPr b="0" i="0" lang="en-US" sz="1728" u="none" cap="none" strike="noStrike">
                <a:solidFill>
                  <a:srgbClr val="000000"/>
                </a:solidFill>
                <a:latin typeface="Arial"/>
                <a:ea typeface="Arial"/>
                <a:cs typeface="Arial"/>
                <a:sym typeface="Arial"/>
              </a:rPr>
              <a:t>:</a:t>
            </a:r>
            <a:endParaRPr b="0" i="0" sz="17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R-square</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Adj. R-square</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F-test (</a:t>
            </a:r>
            <a:r>
              <a:rPr b="0" i="1" lang="en-US" sz="1364" u="none" cap="none" strike="noStrike">
                <a:solidFill>
                  <a:srgbClr val="000000"/>
                </a:solidFill>
                <a:latin typeface="Arial"/>
                <a:ea typeface="Arial"/>
                <a:cs typeface="Arial"/>
                <a:sym typeface="Arial"/>
              </a:rPr>
              <a:t>P-value</a:t>
            </a:r>
            <a:r>
              <a:rPr b="0" i="0" lang="en-US" sz="1364" u="none" cap="none" strike="noStrike">
                <a:solidFill>
                  <a:srgbClr val="000000"/>
                </a:solidFill>
                <a:latin typeface="Arial"/>
                <a:ea typeface="Arial"/>
                <a:cs typeface="Arial"/>
                <a:sym typeface="Arial"/>
              </a:rPr>
              <a:t>)</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Residual plots</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Mean Absolute Percent Error (MAPE)</a:t>
            </a:r>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Mean Absolute Error (MAE)</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Mean Squared Error (MSE)</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Root Mean Squared Error (RMSE)</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64" u="none" cap="none" strike="noStrike">
              <a:solidFill>
                <a:srgbClr val="204A87"/>
              </a:solidFill>
              <a:latin typeface="Arial"/>
              <a:ea typeface="Arial"/>
              <a:cs typeface="Arial"/>
              <a:sym typeface="Arial"/>
            </a:endParaRPr>
          </a:p>
        </p:txBody>
      </p:sp>
      <p:sp>
        <p:nvSpPr>
          <p:cNvPr id="261" name="Google Shape;261;p27"/>
          <p:cNvSpPr txBox="1"/>
          <p:nvPr/>
        </p:nvSpPr>
        <p:spPr>
          <a:xfrm>
            <a:off x="4983310" y="1048202"/>
            <a:ext cx="4007385" cy="2585647"/>
          </a:xfrm>
          <a:prstGeom prst="rect">
            <a:avLst/>
          </a:prstGeom>
          <a:noFill/>
          <a:ln cap="flat" cmpd="sng" w="9525">
            <a:solidFill>
              <a:srgbClr val="999999"/>
            </a:solidFill>
            <a:prstDash val="solid"/>
            <a:round/>
            <a:headEnd len="sm" w="sm" type="none"/>
            <a:tailEnd len="sm" w="sm" type="none"/>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1" i="0" lang="en-US" sz="1728" u="none" cap="none" strike="noStrike">
                <a:solidFill>
                  <a:srgbClr val="000000"/>
                </a:solidFill>
                <a:latin typeface="Arial"/>
                <a:ea typeface="Arial"/>
                <a:cs typeface="Arial"/>
                <a:sym typeface="Arial"/>
              </a:rPr>
              <a:t>Predictors Assessment:</a:t>
            </a:r>
            <a:endParaRPr b="1" i="0" sz="17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Coefficient</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364" u="none" cap="none" strike="noStrike">
                <a:solidFill>
                  <a:srgbClr val="000000"/>
                </a:solidFill>
                <a:latin typeface="Arial"/>
                <a:ea typeface="Arial"/>
                <a:cs typeface="Arial"/>
                <a:sym typeface="Arial"/>
              </a:rPr>
              <a:t>T-test (</a:t>
            </a:r>
            <a:r>
              <a:rPr b="0" i="1" lang="en-US" sz="1364" u="none" cap="none" strike="noStrike">
                <a:solidFill>
                  <a:srgbClr val="000000"/>
                </a:solidFill>
                <a:latin typeface="Arial"/>
                <a:ea typeface="Arial"/>
                <a:cs typeface="Arial"/>
                <a:sym typeface="Arial"/>
              </a:rPr>
              <a:t>P-value</a:t>
            </a:r>
            <a:r>
              <a:rPr b="0" i="0" lang="en-US" sz="1364" u="none" cap="none" strike="noStrike">
                <a:solidFill>
                  <a:srgbClr val="000000"/>
                </a:solidFill>
                <a:latin typeface="Arial"/>
                <a:ea typeface="Arial"/>
                <a:cs typeface="Arial"/>
                <a:sym typeface="Arial"/>
              </a:rPr>
              <a:t>)</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64"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183"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“So which error should I try to minimize?” and Other Considerations</a:t>
            </a:r>
            <a:endParaRPr b="1">
              <a:latin typeface="Roboto"/>
              <a:ea typeface="Roboto"/>
              <a:cs typeface="Roboto"/>
              <a:sym typeface="Roboto"/>
            </a:endParaRPr>
          </a:p>
        </p:txBody>
      </p:sp>
      <p:sp>
        <p:nvSpPr>
          <p:cNvPr id="267" name="Google Shape;267;p28"/>
          <p:cNvSpPr txBox="1"/>
          <p:nvPr/>
        </p:nvSpPr>
        <p:spPr>
          <a:xfrm>
            <a:off x="308974" y="972399"/>
            <a:ext cx="8397581" cy="3357299"/>
          </a:xfrm>
          <a:prstGeom prst="rect">
            <a:avLst/>
          </a:prstGeom>
          <a:noFill/>
          <a:ln>
            <a:noFill/>
          </a:ln>
        </p:spPr>
        <p:txBody>
          <a:bodyPr anchorCtr="0" anchor="t" bIns="91425" lIns="91425" spcFirstLastPara="1" rIns="91425" wrap="square" tIns="91425">
            <a:spAutoFit/>
          </a:bodyPr>
          <a:lstStyle/>
          <a:p>
            <a:pPr indent="-285750" lvl="0" marL="412750" marR="0" rtl="0" algn="l">
              <a:lnSpc>
                <a:spcPct val="100000"/>
              </a:lnSpc>
              <a:spcBef>
                <a:spcPts val="1100"/>
              </a:spcBef>
              <a:spcAft>
                <a:spcPts val="0"/>
              </a:spcAft>
              <a:buClr>
                <a:srgbClr val="3C4043"/>
              </a:buClr>
              <a:buSzPts val="1600"/>
              <a:buFont typeface="Arial"/>
              <a:buChar char="•"/>
            </a:pPr>
            <a:r>
              <a:rPr b="0" i="0" lang="en-US" sz="1800" u="none" cap="none" strike="noStrike">
                <a:solidFill>
                  <a:srgbClr val="3C4043"/>
                </a:solidFill>
                <a:highlight>
                  <a:srgbClr val="FFFFFF"/>
                </a:highlight>
                <a:latin typeface="Roboto"/>
                <a:ea typeface="Roboto"/>
                <a:cs typeface="Roboto"/>
                <a:sym typeface="Roboto"/>
              </a:rPr>
              <a:t>Context on Prediction / Forecast Made:  </a:t>
            </a:r>
            <a:endParaRPr/>
          </a:p>
          <a:p>
            <a:pPr indent="0" lvl="6" marL="127000" marR="0" rtl="0" algn="l">
              <a:lnSpc>
                <a:spcPct val="100000"/>
              </a:lnSpc>
              <a:spcBef>
                <a:spcPts val="1100"/>
              </a:spcBef>
              <a:spcAft>
                <a:spcPts val="0"/>
              </a:spcAft>
              <a:buNone/>
            </a:pPr>
            <a:r>
              <a:rPr b="0" i="0" lang="en-US" sz="1800" u="none" cap="none" strike="noStrike">
                <a:solidFill>
                  <a:srgbClr val="3C4043"/>
                </a:solidFill>
                <a:highlight>
                  <a:srgbClr val="FFFFFF"/>
                </a:highlight>
                <a:latin typeface="Roboto"/>
                <a:ea typeface="Roboto"/>
                <a:cs typeface="Roboto"/>
                <a:sym typeface="Roboto"/>
              </a:rPr>
              <a:t>	🡺 If need to penalize heavily very incorrect predictions - MSE / RMSE </a:t>
            </a:r>
            <a:endParaRPr/>
          </a:p>
          <a:p>
            <a:pPr indent="0" lvl="6" marL="127000" marR="0" rtl="0" algn="l">
              <a:lnSpc>
                <a:spcPct val="100000"/>
              </a:lnSpc>
              <a:spcBef>
                <a:spcPts val="1100"/>
              </a:spcBef>
              <a:spcAft>
                <a:spcPts val="0"/>
              </a:spcAft>
              <a:buNone/>
            </a:pPr>
            <a:r>
              <a:rPr b="0" i="0" lang="en-US" sz="1800" u="none" cap="none" strike="noStrike">
                <a:solidFill>
                  <a:srgbClr val="3C4043"/>
                </a:solidFill>
                <a:highlight>
                  <a:srgbClr val="FFFFFF"/>
                </a:highlight>
                <a:latin typeface="Roboto"/>
                <a:ea typeface="Roboto"/>
                <a:cs typeface="Roboto"/>
                <a:sym typeface="Roboto"/>
              </a:rPr>
              <a:t>	🡺 Go over vs  Go under - Accounting principle of conservatism </a:t>
            </a:r>
            <a:endParaRPr/>
          </a:p>
          <a:p>
            <a:pPr indent="-285750" lvl="0" marL="412750" marR="0" rtl="0" algn="l">
              <a:lnSpc>
                <a:spcPct val="100000"/>
              </a:lnSpc>
              <a:spcBef>
                <a:spcPts val="1100"/>
              </a:spcBef>
              <a:spcAft>
                <a:spcPts val="0"/>
              </a:spcAft>
              <a:buClr>
                <a:srgbClr val="3C4043"/>
              </a:buClr>
              <a:buSzPts val="1600"/>
              <a:buFont typeface="Arial"/>
              <a:buChar char="•"/>
            </a:pPr>
            <a:r>
              <a:rPr b="0" i="0" lang="en-US" sz="1800" u="none" cap="none" strike="noStrike">
                <a:solidFill>
                  <a:srgbClr val="3C4043"/>
                </a:solidFill>
                <a:highlight>
                  <a:srgbClr val="FFFFFF"/>
                </a:highlight>
                <a:latin typeface="Roboto"/>
                <a:ea typeface="Roboto"/>
                <a:cs typeface="Roboto"/>
                <a:sym typeface="Roboto"/>
              </a:rPr>
              <a:t>Parsimony, Practicality </a:t>
            </a:r>
            <a:r>
              <a:rPr b="0" i="1" lang="en-US" sz="1800" u="none" cap="none" strike="noStrike">
                <a:solidFill>
                  <a:srgbClr val="3C4043"/>
                </a:solidFill>
                <a:highlight>
                  <a:srgbClr val="FFFFFF"/>
                </a:highlight>
                <a:latin typeface="Roboto"/>
                <a:ea typeface="Roboto"/>
                <a:cs typeface="Roboto"/>
                <a:sym typeface="Roboto"/>
              </a:rPr>
              <a:t>in obtaining</a:t>
            </a:r>
            <a:r>
              <a:rPr b="0" i="0" lang="en-US" sz="1800" u="none" cap="none" strike="noStrike">
                <a:solidFill>
                  <a:srgbClr val="3C4043"/>
                </a:solidFill>
                <a:highlight>
                  <a:srgbClr val="FFFFFF"/>
                </a:highlight>
                <a:latin typeface="Roboto"/>
                <a:ea typeface="Roboto"/>
                <a:cs typeface="Roboto"/>
                <a:sym typeface="Roboto"/>
              </a:rPr>
              <a:t> VS Contribution </a:t>
            </a:r>
            <a:r>
              <a:rPr b="0" i="1" lang="en-US" sz="1800" u="none" cap="none" strike="noStrike">
                <a:solidFill>
                  <a:srgbClr val="3C4043"/>
                </a:solidFill>
                <a:highlight>
                  <a:srgbClr val="FFFFFF"/>
                </a:highlight>
                <a:latin typeface="Roboto"/>
                <a:ea typeface="Roboto"/>
                <a:cs typeface="Roboto"/>
                <a:sym typeface="Roboto"/>
              </a:rPr>
              <a:t>of</a:t>
            </a:r>
            <a:r>
              <a:rPr b="0" i="0" lang="en-US" sz="1800" u="none" cap="none" strike="noStrike">
                <a:solidFill>
                  <a:srgbClr val="3C4043"/>
                </a:solidFill>
                <a:highlight>
                  <a:srgbClr val="FFFFFF"/>
                </a:highlight>
                <a:latin typeface="Roboto"/>
                <a:ea typeface="Roboto"/>
                <a:cs typeface="Roboto"/>
                <a:sym typeface="Roboto"/>
              </a:rPr>
              <a:t> additional variable</a:t>
            </a:r>
            <a:endParaRPr/>
          </a:p>
          <a:p>
            <a:pPr indent="-285750" lvl="0" marL="412750" marR="0" rtl="0" algn="l">
              <a:lnSpc>
                <a:spcPct val="100000"/>
              </a:lnSpc>
              <a:spcBef>
                <a:spcPts val="1100"/>
              </a:spcBef>
              <a:spcAft>
                <a:spcPts val="0"/>
              </a:spcAft>
              <a:buClr>
                <a:srgbClr val="3C4043"/>
              </a:buClr>
              <a:buSzPts val="1600"/>
              <a:buFont typeface="Arial"/>
              <a:buChar char="•"/>
            </a:pPr>
            <a:r>
              <a:rPr b="0" i="0" lang="en-US" sz="1800" u="none" cap="none" strike="noStrike">
                <a:solidFill>
                  <a:srgbClr val="3C4043"/>
                </a:solidFill>
                <a:highlight>
                  <a:srgbClr val="FFFFFF"/>
                </a:highlight>
                <a:latin typeface="Roboto"/>
                <a:ea typeface="Roboto"/>
                <a:cs typeface="Roboto"/>
                <a:sym typeface="Roboto"/>
              </a:rPr>
              <a:t>Watchouts </a:t>
            </a:r>
            <a:endParaRPr/>
          </a:p>
          <a:p>
            <a:pPr indent="0" lvl="6" marL="127000" marR="0" rtl="0" algn="l">
              <a:lnSpc>
                <a:spcPct val="100000"/>
              </a:lnSpc>
              <a:spcBef>
                <a:spcPts val="1100"/>
              </a:spcBef>
              <a:spcAft>
                <a:spcPts val="0"/>
              </a:spcAft>
              <a:buNone/>
            </a:pPr>
            <a:r>
              <a:rPr b="0" i="0" lang="en-US" sz="1800" u="none" cap="none" strike="noStrike">
                <a:solidFill>
                  <a:srgbClr val="3C4043"/>
                </a:solidFill>
                <a:highlight>
                  <a:srgbClr val="FFFFFF"/>
                </a:highlight>
                <a:latin typeface="Roboto"/>
                <a:ea typeface="Roboto"/>
                <a:cs typeface="Roboto"/>
                <a:sym typeface="Roboto"/>
              </a:rPr>
              <a:t>	🡺 Model Drift </a:t>
            </a:r>
            <a:endParaRPr/>
          </a:p>
          <a:p>
            <a:pPr indent="0" lvl="6" marL="127000" marR="0" rtl="0" algn="l">
              <a:lnSpc>
                <a:spcPct val="100000"/>
              </a:lnSpc>
              <a:spcBef>
                <a:spcPts val="1100"/>
              </a:spcBef>
              <a:spcAft>
                <a:spcPts val="0"/>
              </a:spcAft>
              <a:buNone/>
            </a:pPr>
            <a:r>
              <a:rPr b="0" i="0" lang="en-US" sz="1800" u="none" cap="none" strike="noStrike">
                <a:solidFill>
                  <a:srgbClr val="3C4043"/>
                </a:solidFill>
                <a:highlight>
                  <a:srgbClr val="FFFFFF"/>
                </a:highlight>
                <a:latin typeface="Roboto"/>
                <a:ea typeface="Roboto"/>
                <a:cs typeface="Roboto"/>
                <a:sym typeface="Roboto"/>
              </a:rPr>
              <a:t>	🡺 Data Leakage </a:t>
            </a:r>
            <a:endParaRPr/>
          </a:p>
          <a:p>
            <a:pPr indent="0" lvl="0" marL="127000" marR="0" rtl="0" algn="l">
              <a:lnSpc>
                <a:spcPct val="100000"/>
              </a:lnSpc>
              <a:spcBef>
                <a:spcPts val="0"/>
              </a:spcBef>
              <a:spcAft>
                <a:spcPts val="0"/>
              </a:spcAft>
              <a:buNone/>
            </a:pPr>
            <a:r>
              <a:t/>
            </a:r>
            <a:endParaRPr b="0" i="0" sz="1600" u="none" cap="none" strike="noStrike">
              <a:solidFill>
                <a:srgbClr val="3C4043"/>
              </a:solidFill>
              <a:highlight>
                <a:srgbClr val="FFFFFF"/>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71" name="Shape 271"/>
        <p:cNvGrpSpPr/>
        <p:nvPr/>
      </p:nvGrpSpPr>
      <p:grpSpPr>
        <a:xfrm>
          <a:off x="0" y="0"/>
          <a:ext cx="0" cy="0"/>
          <a:chOff x="0" y="0"/>
          <a:chExt cx="0" cy="0"/>
        </a:xfrm>
      </p:grpSpPr>
      <p:sp>
        <p:nvSpPr>
          <p:cNvPr id="272" name="Google Shape;272;p2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Model Drift</a:t>
            </a:r>
            <a:endParaRPr b="1">
              <a:latin typeface="Roboto"/>
              <a:ea typeface="Roboto"/>
              <a:cs typeface="Roboto"/>
              <a:sym typeface="Roboto"/>
            </a:endParaRPr>
          </a:p>
        </p:txBody>
      </p:sp>
      <p:sp>
        <p:nvSpPr>
          <p:cNvPr id="273" name="Google Shape;273;p29"/>
          <p:cNvSpPr txBox="1"/>
          <p:nvPr/>
        </p:nvSpPr>
        <p:spPr>
          <a:xfrm>
            <a:off x="2581275" y="2280046"/>
            <a:ext cx="39814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0000"/>
                </a:solidFill>
                <a:highlight>
                  <a:srgbClr val="FFFF00"/>
                </a:highlight>
                <a:latin typeface="Arial"/>
                <a:ea typeface="Arial"/>
                <a:cs typeface="Arial"/>
                <a:sym typeface="Arial"/>
              </a:rPr>
              <a:t>Discussion / Examples</a:t>
            </a:r>
            <a:endParaRPr/>
          </a:p>
        </p:txBody>
      </p:sp>
      <p:sp>
        <p:nvSpPr>
          <p:cNvPr id="274" name="Google Shape;274;p29"/>
          <p:cNvSpPr txBox="1"/>
          <p:nvPr/>
        </p:nvSpPr>
        <p:spPr>
          <a:xfrm>
            <a:off x="8240485" y="78173"/>
            <a:ext cx="8203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83C92"/>
                </a:solidFill>
                <a:latin typeface="Arial"/>
                <a:ea typeface="Arial"/>
                <a:cs typeface="Arial"/>
                <a:sym typeface="Arial"/>
                <a:extLst>
                  <a:ext uri="http://customooxmlschemas.google.com/">
                    <go:slidesCustomData xmlns:go="http://customooxmlschemas.google.com/" textRoundtripDataId="0"/>
                  </a:ext>
                </a:extLst>
              </a:rPr>
              <a:t>Amber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3"/>
          <p:cNvSpPr txBox="1"/>
          <p:nvPr>
            <p:ph type="title"/>
          </p:nvPr>
        </p:nvSpPr>
        <p:spPr>
          <a:xfrm>
            <a:off x="634575" y="99600"/>
            <a:ext cx="776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What is Machine Learning?</a:t>
            </a:r>
            <a:endParaRPr b="1">
              <a:latin typeface="Roboto"/>
              <a:ea typeface="Roboto"/>
              <a:cs typeface="Roboto"/>
              <a:sym typeface="Roboto"/>
            </a:endParaRPr>
          </a:p>
        </p:txBody>
      </p:sp>
      <p:pic>
        <p:nvPicPr>
          <p:cNvPr id="67" name="Google Shape;67;p3"/>
          <p:cNvPicPr preferRelativeResize="0"/>
          <p:nvPr/>
        </p:nvPicPr>
        <p:blipFill rotWithShape="1">
          <a:blip r:embed="rId4">
            <a:alphaModFix/>
          </a:blip>
          <a:srcRect b="0" l="0" r="0" t="0"/>
          <a:stretch/>
        </p:blipFill>
        <p:spPr>
          <a:xfrm>
            <a:off x="4568175" y="990600"/>
            <a:ext cx="4502500" cy="3650674"/>
          </a:xfrm>
          <a:prstGeom prst="rect">
            <a:avLst/>
          </a:prstGeom>
          <a:noFill/>
          <a:ln>
            <a:noFill/>
          </a:ln>
        </p:spPr>
      </p:pic>
      <p:pic>
        <p:nvPicPr>
          <p:cNvPr id="68" name="Google Shape;68;p3"/>
          <p:cNvPicPr preferRelativeResize="0"/>
          <p:nvPr/>
        </p:nvPicPr>
        <p:blipFill rotWithShape="1">
          <a:blip r:embed="rId5">
            <a:alphaModFix/>
          </a:blip>
          <a:srcRect b="0" l="0" r="0" t="0"/>
          <a:stretch/>
        </p:blipFill>
        <p:spPr>
          <a:xfrm>
            <a:off x="-40975" y="1276350"/>
            <a:ext cx="4609150" cy="32506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78" name="Shape 278"/>
        <p:cNvGrpSpPr/>
        <p:nvPr/>
      </p:nvGrpSpPr>
      <p:grpSpPr>
        <a:xfrm>
          <a:off x="0" y="0"/>
          <a:ext cx="0" cy="0"/>
          <a:chOff x="0" y="0"/>
          <a:chExt cx="0" cy="0"/>
        </a:xfrm>
      </p:grpSpPr>
      <p:sp>
        <p:nvSpPr>
          <p:cNvPr id="279" name="Google Shape;279;p30"/>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Data Leakage</a:t>
            </a:r>
            <a:endParaRPr b="1">
              <a:latin typeface="Roboto"/>
              <a:ea typeface="Roboto"/>
              <a:cs typeface="Roboto"/>
              <a:sym typeface="Roboto"/>
            </a:endParaRPr>
          </a:p>
        </p:txBody>
      </p:sp>
      <p:sp>
        <p:nvSpPr>
          <p:cNvPr id="280" name="Google Shape;280;p30"/>
          <p:cNvSpPr txBox="1"/>
          <p:nvPr/>
        </p:nvSpPr>
        <p:spPr>
          <a:xfrm>
            <a:off x="2581275" y="2280046"/>
            <a:ext cx="39814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0000"/>
                </a:solidFill>
                <a:highlight>
                  <a:srgbClr val="FFFF00"/>
                </a:highlight>
                <a:latin typeface="Arial"/>
                <a:ea typeface="Arial"/>
                <a:cs typeface="Arial"/>
                <a:sym typeface="Arial"/>
              </a:rPr>
              <a:t>Discussion / Examples</a:t>
            </a:r>
            <a:endParaRPr/>
          </a:p>
        </p:txBody>
      </p:sp>
      <p:sp>
        <p:nvSpPr>
          <p:cNvPr id="281" name="Google Shape;281;p30"/>
          <p:cNvSpPr txBox="1"/>
          <p:nvPr/>
        </p:nvSpPr>
        <p:spPr>
          <a:xfrm>
            <a:off x="8240485" y="78173"/>
            <a:ext cx="8203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83C92"/>
                </a:solidFill>
                <a:latin typeface="Arial"/>
                <a:ea typeface="Arial"/>
                <a:cs typeface="Arial"/>
                <a:sym typeface="Arial"/>
                <a:extLst>
                  <a:ext uri="http://customooxmlschemas.google.com/">
                    <go:slidesCustomData xmlns:go="http://customooxmlschemas.google.com/" textRoundtripDataId="1"/>
                  </a:ext>
                </a:extLst>
              </a:rPr>
              <a:t>Amber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1"/>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US">
                <a:latin typeface="Roboto"/>
                <a:ea typeface="Roboto"/>
                <a:cs typeface="Roboto"/>
                <a:sym typeface="Roboto"/>
              </a:rPr>
              <a:t>Classification</a:t>
            </a:r>
            <a:endParaRPr b="1">
              <a:latin typeface="Roboto"/>
              <a:ea typeface="Roboto"/>
              <a:cs typeface="Roboto"/>
              <a:sym typeface="Roboto"/>
            </a:endParaRPr>
          </a:p>
        </p:txBody>
      </p:sp>
      <p:sp>
        <p:nvSpPr>
          <p:cNvPr id="287" name="Google Shape;287;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32"/>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Classification</a:t>
            </a:r>
            <a:endParaRPr b="1">
              <a:latin typeface="Roboto"/>
              <a:ea typeface="Roboto"/>
              <a:cs typeface="Roboto"/>
              <a:sym typeface="Roboto"/>
            </a:endParaRPr>
          </a:p>
        </p:txBody>
      </p:sp>
      <p:pic>
        <p:nvPicPr>
          <p:cNvPr id="293" name="Google Shape;293;p32"/>
          <p:cNvPicPr preferRelativeResize="0"/>
          <p:nvPr/>
        </p:nvPicPr>
        <p:blipFill rotWithShape="1">
          <a:blip r:embed="rId4">
            <a:alphaModFix/>
          </a:blip>
          <a:srcRect b="0" l="0" r="0" t="0"/>
          <a:stretch/>
        </p:blipFill>
        <p:spPr>
          <a:xfrm>
            <a:off x="1997400" y="672291"/>
            <a:ext cx="5158151" cy="3599184"/>
          </a:xfrm>
          <a:prstGeom prst="rect">
            <a:avLst/>
          </a:prstGeom>
          <a:noFill/>
          <a:ln>
            <a:noFill/>
          </a:ln>
        </p:spPr>
      </p:pic>
      <p:sp>
        <p:nvSpPr>
          <p:cNvPr id="294" name="Google Shape;294;p32"/>
          <p:cNvSpPr/>
          <p:nvPr/>
        </p:nvSpPr>
        <p:spPr>
          <a:xfrm>
            <a:off x="1775975" y="2008750"/>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3"/>
          <p:cNvSpPr txBox="1"/>
          <p:nvPr>
            <p:ph type="title"/>
          </p:nvPr>
        </p:nvSpPr>
        <p:spPr>
          <a:xfrm>
            <a:off x="634574" y="99600"/>
            <a:ext cx="6512025"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Log-Loss</a:t>
            </a:r>
            <a:endParaRPr b="1">
              <a:solidFill>
                <a:srgbClr val="0070C0"/>
              </a:solidFill>
              <a:latin typeface="Roboto"/>
              <a:ea typeface="Roboto"/>
              <a:cs typeface="Roboto"/>
              <a:sym typeface="Roboto"/>
            </a:endParaRPr>
          </a:p>
        </p:txBody>
      </p:sp>
      <p:pic>
        <p:nvPicPr>
          <p:cNvPr id="300" name="Google Shape;300;p33"/>
          <p:cNvPicPr preferRelativeResize="0"/>
          <p:nvPr/>
        </p:nvPicPr>
        <p:blipFill rotWithShape="1">
          <a:blip r:embed="rId4">
            <a:alphaModFix/>
          </a:blip>
          <a:srcRect b="0" l="0" r="0" t="0"/>
          <a:stretch/>
        </p:blipFill>
        <p:spPr>
          <a:xfrm>
            <a:off x="1466052" y="1145585"/>
            <a:ext cx="6211850" cy="895504"/>
          </a:xfrm>
          <a:prstGeom prst="rect">
            <a:avLst/>
          </a:prstGeom>
          <a:noFill/>
          <a:ln>
            <a:noFill/>
          </a:ln>
        </p:spPr>
      </p:pic>
      <p:pic>
        <p:nvPicPr>
          <p:cNvPr id="301" name="Google Shape;301;p33"/>
          <p:cNvPicPr preferRelativeResize="0"/>
          <p:nvPr/>
        </p:nvPicPr>
        <p:blipFill rotWithShape="1">
          <a:blip r:embed="rId5">
            <a:alphaModFix/>
          </a:blip>
          <a:srcRect b="0" l="0" r="0" t="0"/>
          <a:stretch/>
        </p:blipFill>
        <p:spPr>
          <a:xfrm>
            <a:off x="2057157" y="2208534"/>
            <a:ext cx="5004354" cy="2150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34"/>
          <p:cNvSpPr txBox="1"/>
          <p:nvPr>
            <p:ph type="title"/>
          </p:nvPr>
        </p:nvSpPr>
        <p:spPr>
          <a:xfrm>
            <a:off x="634574" y="99600"/>
            <a:ext cx="6512025"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Log-Loss</a:t>
            </a:r>
            <a:endParaRPr b="1">
              <a:solidFill>
                <a:srgbClr val="0070C0"/>
              </a:solidFill>
              <a:latin typeface="Roboto"/>
              <a:ea typeface="Roboto"/>
              <a:cs typeface="Roboto"/>
              <a:sym typeface="Roboto"/>
            </a:endParaRPr>
          </a:p>
        </p:txBody>
      </p:sp>
      <p:sp>
        <p:nvSpPr>
          <p:cNvPr id="307" name="Google Shape;307;p34"/>
          <p:cNvSpPr txBox="1"/>
          <p:nvPr>
            <p:ph idx="1" type="body"/>
          </p:nvPr>
        </p:nvSpPr>
        <p:spPr>
          <a:xfrm>
            <a:off x="1459924" y="1111966"/>
            <a:ext cx="6260559" cy="204687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lang="en-US" sz="1319"/>
              <a:t>- Log Loss </a:t>
            </a:r>
            <a:r>
              <a:rPr b="1" lang="en-US" sz="1319"/>
              <a:t>heavily penalises</a:t>
            </a:r>
            <a:r>
              <a:rPr lang="en-US" sz="1319"/>
              <a:t> classifiers that are </a:t>
            </a:r>
            <a:r>
              <a:rPr b="1" lang="en-US" sz="1319" u="sng"/>
              <a:t>confident about an incorrect classification</a:t>
            </a:r>
            <a:r>
              <a:rPr lang="en-US" sz="1319"/>
              <a:t>. </a:t>
            </a:r>
            <a:endParaRPr sz="1319"/>
          </a:p>
          <a:p>
            <a:pPr indent="0" lvl="0" marL="0" rtl="0" algn="l">
              <a:lnSpc>
                <a:spcPct val="115000"/>
              </a:lnSpc>
              <a:spcBef>
                <a:spcPts val="0"/>
              </a:spcBef>
              <a:spcAft>
                <a:spcPts val="0"/>
              </a:spcAft>
              <a:buSzPts val="1800"/>
              <a:buNone/>
            </a:pPr>
            <a:r>
              <a:rPr lang="en-US" sz="1319"/>
              <a:t>- For example, if for a particular observation, the classifier assigns a very small probability to the correct class then the corresponding contribution to the Log Loss will be very large indeed. </a:t>
            </a:r>
            <a:endParaRPr sz="1319"/>
          </a:p>
          <a:p>
            <a:pPr indent="0" lvl="0" marL="0" rtl="0" algn="l">
              <a:lnSpc>
                <a:spcPct val="115000"/>
              </a:lnSpc>
              <a:spcBef>
                <a:spcPts val="0"/>
              </a:spcBef>
              <a:spcAft>
                <a:spcPts val="0"/>
              </a:spcAft>
              <a:buSzPts val="1800"/>
              <a:buNone/>
            </a:pPr>
            <a:r>
              <a:rPr lang="en-US" sz="1319"/>
              <a:t>- Naturally this is going to have a significant impact on the overall Log Loss for the classifier. </a:t>
            </a:r>
            <a:endParaRPr sz="1319"/>
          </a:p>
          <a:p>
            <a:pPr indent="0" lvl="0" marL="0" rtl="0" algn="l">
              <a:lnSpc>
                <a:spcPct val="115000"/>
              </a:lnSpc>
              <a:spcBef>
                <a:spcPts val="0"/>
              </a:spcBef>
              <a:spcAft>
                <a:spcPts val="0"/>
              </a:spcAft>
              <a:buSzPts val="1800"/>
              <a:buNone/>
            </a:pPr>
            <a:r>
              <a:rPr lang="en-US" sz="1319"/>
              <a:t>- The bottom line is that it’s better to be somewhat wrong than emphatically wrong.</a:t>
            </a:r>
            <a:endParaRPr sz="1319"/>
          </a:p>
          <a:p>
            <a:pPr indent="0" lvl="0" marL="0" rtl="0" algn="l">
              <a:lnSpc>
                <a:spcPct val="115000"/>
              </a:lnSpc>
              <a:spcBef>
                <a:spcPts val="0"/>
              </a:spcBef>
              <a:spcAft>
                <a:spcPts val="0"/>
              </a:spcAft>
              <a:buClr>
                <a:schemeClr val="dk1"/>
              </a:buClr>
              <a:buSzPts val="1100"/>
              <a:buNone/>
            </a:pPr>
            <a:r>
              <a:t/>
            </a:r>
            <a:endParaRPr sz="1319"/>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pic>
        <p:nvPicPr>
          <p:cNvPr id="308" name="Google Shape;308;p34"/>
          <p:cNvPicPr preferRelativeResize="0"/>
          <p:nvPr/>
        </p:nvPicPr>
        <p:blipFill rotWithShape="1">
          <a:blip r:embed="rId4">
            <a:alphaModFix/>
          </a:blip>
          <a:srcRect b="0" l="0" r="0" t="0"/>
          <a:stretch/>
        </p:blipFill>
        <p:spPr>
          <a:xfrm>
            <a:off x="1403142" y="3349844"/>
            <a:ext cx="6317341" cy="102334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5"/>
          <p:cNvSpPr txBox="1"/>
          <p:nvPr>
            <p:ph type="title"/>
          </p:nvPr>
        </p:nvSpPr>
        <p:spPr>
          <a:xfrm>
            <a:off x="634574" y="99600"/>
            <a:ext cx="6512025"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Gain and Lift Charts</a:t>
            </a:r>
            <a:endParaRPr b="1">
              <a:solidFill>
                <a:srgbClr val="0070C0"/>
              </a:solidFill>
              <a:latin typeface="Roboto"/>
              <a:ea typeface="Roboto"/>
              <a:cs typeface="Roboto"/>
              <a:sym typeface="Roboto"/>
            </a:endParaRPr>
          </a:p>
        </p:txBody>
      </p:sp>
      <p:sp>
        <p:nvSpPr>
          <p:cNvPr id="314" name="Google Shape;314;p35"/>
          <p:cNvSpPr txBox="1"/>
          <p:nvPr/>
        </p:nvSpPr>
        <p:spPr>
          <a:xfrm>
            <a:off x="4709150" y="1183004"/>
            <a:ext cx="3977368" cy="33947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319" u="none" cap="none" strike="noStrike">
                <a:solidFill>
                  <a:srgbClr val="000000"/>
                </a:solidFill>
                <a:latin typeface="Arial"/>
                <a:ea typeface="Arial"/>
                <a:cs typeface="Arial"/>
                <a:sym typeface="Arial"/>
              </a:rPr>
              <a:t>Gain and Lift charts are used to evaluate performance of classification model. They measure how much better one can expect to do with the predictive model comparing without a model.</a:t>
            </a:r>
            <a:endParaRPr/>
          </a:p>
          <a:p>
            <a:pPr indent="0" lvl="0" marL="0" marR="0" rtl="0" algn="l">
              <a:lnSpc>
                <a:spcPct val="100000"/>
              </a:lnSpc>
              <a:spcBef>
                <a:spcPts val="0"/>
              </a:spcBef>
              <a:spcAft>
                <a:spcPts val="0"/>
              </a:spcAft>
              <a:buNone/>
            </a:pPr>
            <a:r>
              <a:t/>
            </a:r>
            <a:endParaRPr b="0" i="0" sz="131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319" u="none" cap="none" strike="noStrike">
                <a:solidFill>
                  <a:srgbClr val="000000"/>
                </a:solidFill>
                <a:latin typeface="Arial"/>
                <a:ea typeface="Arial"/>
                <a:cs typeface="Arial"/>
                <a:sym typeface="Arial"/>
              </a:rPr>
              <a:t>Gain </a:t>
            </a:r>
            <a:r>
              <a:rPr b="0" i="0" lang="en-US" sz="1319" u="none" cap="none" strike="noStrike">
                <a:solidFill>
                  <a:srgbClr val="000000"/>
                </a:solidFill>
                <a:latin typeface="Arial"/>
                <a:ea typeface="Arial"/>
                <a:cs typeface="Arial"/>
                <a:sym typeface="Arial"/>
              </a:rPr>
              <a:t>at </a:t>
            </a:r>
            <a:r>
              <a:rPr b="0" i="1" lang="en-US" sz="1319" u="none" cap="none" strike="noStrike">
                <a:solidFill>
                  <a:srgbClr val="000000"/>
                </a:solidFill>
                <a:latin typeface="Arial"/>
                <a:ea typeface="Arial"/>
                <a:cs typeface="Arial"/>
                <a:sym typeface="Arial"/>
              </a:rPr>
              <a:t>a given decile level</a:t>
            </a:r>
            <a:r>
              <a:rPr b="0" i="0" lang="en-US" sz="1319" u="none" cap="none" strike="noStrike">
                <a:solidFill>
                  <a:srgbClr val="000000"/>
                </a:solidFill>
                <a:latin typeface="Arial"/>
                <a:ea typeface="Arial"/>
                <a:cs typeface="Arial"/>
                <a:sym typeface="Arial"/>
              </a:rPr>
              <a:t> is the </a:t>
            </a:r>
            <a:r>
              <a:rPr b="0" i="1" lang="en-US" sz="1319" u="sng" cap="none" strike="noStrike">
                <a:solidFill>
                  <a:srgbClr val="000000"/>
                </a:solidFill>
                <a:latin typeface="Arial"/>
                <a:ea typeface="Arial"/>
                <a:cs typeface="Arial"/>
                <a:sym typeface="Arial"/>
              </a:rPr>
              <a:t>ratio of cumulative number of targets (events) up to that decile to the total number of targets (events) in the entire data set</a:t>
            </a:r>
            <a:endParaRPr/>
          </a:p>
          <a:p>
            <a:pPr indent="0" lvl="0" marL="0" marR="0" rtl="0" algn="l">
              <a:lnSpc>
                <a:spcPct val="100000"/>
              </a:lnSpc>
              <a:spcBef>
                <a:spcPts val="0"/>
              </a:spcBef>
              <a:spcAft>
                <a:spcPts val="0"/>
              </a:spcAft>
              <a:buNone/>
            </a:pPr>
            <a:r>
              <a:t/>
            </a:r>
            <a:endParaRPr b="0" i="0" sz="131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319" u="none" cap="none" strike="noStrike">
                <a:solidFill>
                  <a:srgbClr val="000000"/>
                </a:solidFill>
                <a:latin typeface="Arial"/>
                <a:ea typeface="Arial"/>
                <a:cs typeface="Arial"/>
                <a:sym typeface="Arial"/>
              </a:rPr>
              <a:t>Lift</a:t>
            </a:r>
            <a:r>
              <a:rPr b="0" i="0" lang="en-US" sz="1319" u="none" cap="none" strike="noStrike">
                <a:solidFill>
                  <a:srgbClr val="000000"/>
                </a:solidFill>
                <a:latin typeface="Arial"/>
                <a:ea typeface="Arial"/>
                <a:cs typeface="Arial"/>
                <a:sym typeface="Arial"/>
              </a:rPr>
              <a:t> measures how much better one can expect to do with the predictive model comparing without a model. It is the </a:t>
            </a:r>
            <a:r>
              <a:rPr b="0" i="1" lang="en-US" sz="1319" u="sng" cap="none" strike="noStrike">
                <a:solidFill>
                  <a:srgbClr val="000000"/>
                </a:solidFill>
                <a:latin typeface="Arial"/>
                <a:ea typeface="Arial"/>
                <a:cs typeface="Arial"/>
                <a:sym typeface="Arial"/>
              </a:rPr>
              <a:t>ratio of gain % to the random expectation % at a given decile level.</a:t>
            </a:r>
            <a:r>
              <a:rPr b="0" i="0" lang="en-US" sz="1319" u="none" cap="none" strike="noStrike">
                <a:solidFill>
                  <a:srgbClr val="000000"/>
                </a:solidFill>
                <a:latin typeface="Arial"/>
                <a:ea typeface="Arial"/>
                <a:cs typeface="Arial"/>
                <a:sym typeface="Arial"/>
              </a:rPr>
              <a:t> The random expectation at the xth decile is x%.</a:t>
            </a:r>
            <a:endParaRPr/>
          </a:p>
          <a:p>
            <a:pPr indent="0" lvl="0" marL="0" marR="0" rtl="0" algn="l">
              <a:lnSpc>
                <a:spcPct val="100000"/>
              </a:lnSpc>
              <a:spcBef>
                <a:spcPts val="0"/>
              </a:spcBef>
              <a:spcAft>
                <a:spcPts val="0"/>
              </a:spcAft>
              <a:buNone/>
            </a:pPr>
            <a:r>
              <a:t/>
            </a:r>
            <a:endParaRPr b="0" i="1" sz="131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1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15" name="Google Shape;315;p35"/>
          <p:cNvPicPr preferRelativeResize="0"/>
          <p:nvPr/>
        </p:nvPicPr>
        <p:blipFill rotWithShape="1">
          <a:blip r:embed="rId4">
            <a:alphaModFix/>
          </a:blip>
          <a:srcRect b="0" l="0" r="0" t="0"/>
          <a:stretch/>
        </p:blipFill>
        <p:spPr>
          <a:xfrm>
            <a:off x="734730" y="1183005"/>
            <a:ext cx="3497846" cy="33947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6"/>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Other Tests : ROC Curve / AUC</a:t>
            </a:r>
            <a:endParaRPr b="1">
              <a:solidFill>
                <a:srgbClr val="0070C0"/>
              </a:solidFill>
              <a:latin typeface="Roboto"/>
              <a:ea typeface="Roboto"/>
              <a:cs typeface="Roboto"/>
              <a:sym typeface="Roboto"/>
            </a:endParaRPr>
          </a:p>
        </p:txBody>
      </p:sp>
      <p:sp>
        <p:nvSpPr>
          <p:cNvPr id="321" name="Google Shape;321;p36"/>
          <p:cNvSpPr txBox="1"/>
          <p:nvPr/>
        </p:nvSpPr>
        <p:spPr>
          <a:xfrm>
            <a:off x="4709150" y="1183005"/>
            <a:ext cx="3977368" cy="33947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US" sz="1319" u="none" cap="none" strike="noStrike">
                <a:solidFill>
                  <a:srgbClr val="000000"/>
                </a:solidFill>
                <a:latin typeface="Arial"/>
                <a:ea typeface="Arial"/>
                <a:cs typeface="Arial"/>
                <a:sym typeface="Arial"/>
              </a:rPr>
              <a:t>Receiver Operating Characteristic (ROC) curve</a:t>
            </a:r>
            <a:r>
              <a:rPr b="0" i="0" lang="en-US" sz="1319" u="none" cap="none" strike="noStrike">
                <a:solidFill>
                  <a:srgbClr val="000000"/>
                </a:solidFill>
                <a:latin typeface="Arial"/>
                <a:ea typeface="Arial"/>
                <a:cs typeface="Arial"/>
                <a:sym typeface="Arial"/>
              </a:rPr>
              <a:t> is a plot of the </a:t>
            </a:r>
            <a:r>
              <a:rPr b="0" i="1" lang="en-US" sz="1319" u="none" cap="none" strike="noStrike">
                <a:solidFill>
                  <a:srgbClr val="000000"/>
                </a:solidFill>
                <a:latin typeface="Arial"/>
                <a:ea typeface="Arial"/>
                <a:cs typeface="Arial"/>
                <a:sym typeface="Arial"/>
              </a:rPr>
              <a:t>true positive rate</a:t>
            </a:r>
            <a:r>
              <a:rPr b="0" i="0" lang="en-US" sz="1319" u="none" cap="none" strike="noStrike">
                <a:solidFill>
                  <a:srgbClr val="000000"/>
                </a:solidFill>
                <a:latin typeface="Arial"/>
                <a:ea typeface="Arial"/>
                <a:cs typeface="Arial"/>
                <a:sym typeface="Arial"/>
              </a:rPr>
              <a:t> against the </a:t>
            </a:r>
            <a:r>
              <a:rPr b="0" i="1" lang="en-US" sz="1319" u="none" cap="none" strike="noStrike">
                <a:solidFill>
                  <a:srgbClr val="000000"/>
                </a:solidFill>
                <a:latin typeface="Arial"/>
                <a:ea typeface="Arial"/>
                <a:cs typeface="Arial"/>
                <a:sym typeface="Arial"/>
              </a:rPr>
              <a:t>false positive rate</a:t>
            </a:r>
            <a:r>
              <a:rPr b="0" i="0" lang="en-US" sz="1319" u="none" cap="none" strike="noStrike">
                <a:solidFill>
                  <a:srgbClr val="000000"/>
                </a:solidFill>
                <a:latin typeface="Arial"/>
                <a:ea typeface="Arial"/>
                <a:cs typeface="Arial"/>
                <a:sym typeface="Arial"/>
              </a:rPr>
              <a:t>. It shows the</a:t>
            </a:r>
            <a:r>
              <a:rPr b="0" i="1" lang="en-US" sz="1319" u="sng" cap="none" strike="noStrike">
                <a:solidFill>
                  <a:srgbClr val="000000"/>
                </a:solidFill>
                <a:latin typeface="Arial"/>
                <a:ea typeface="Arial"/>
                <a:cs typeface="Arial"/>
                <a:sym typeface="Arial"/>
              </a:rPr>
              <a:t> tradeoff between sensitivity and specificity</a:t>
            </a:r>
            <a:r>
              <a:rPr b="0" i="0" lang="en-US" sz="1319" u="none" cap="none" strike="noStrike">
                <a:solidFill>
                  <a:srgbClr val="000000"/>
                </a:solidFill>
                <a:latin typeface="Arial"/>
                <a:ea typeface="Arial"/>
                <a:cs typeface="Arial"/>
                <a:sym typeface="Arial"/>
              </a:rPr>
              <a:t>. </a:t>
            </a:r>
            <a:r>
              <a:rPr b="1" i="1" lang="en-US" sz="1319" u="none" cap="none" strike="noStrike">
                <a:solidFill>
                  <a:srgbClr val="000000"/>
                </a:solidFill>
                <a:latin typeface="Arial"/>
                <a:ea typeface="Arial"/>
                <a:cs typeface="Arial"/>
                <a:sym typeface="Arial"/>
              </a:rPr>
              <a:t>Advantages </a:t>
            </a:r>
            <a:r>
              <a:rPr b="0" i="0" lang="en-US" sz="1319" u="none" cap="none" strike="noStrike">
                <a:solidFill>
                  <a:srgbClr val="000000"/>
                </a:solidFill>
                <a:latin typeface="Arial"/>
                <a:ea typeface="Arial"/>
                <a:cs typeface="Arial"/>
                <a:sym typeface="Arial"/>
              </a:rPr>
              <a:t>:Because of its </a:t>
            </a:r>
            <a:r>
              <a:rPr b="0" i="1" lang="en-US" sz="1319" u="sng" cap="none" strike="noStrike">
                <a:solidFill>
                  <a:srgbClr val="000000"/>
                </a:solidFill>
                <a:latin typeface="Arial"/>
                <a:ea typeface="Arial"/>
                <a:cs typeface="Arial"/>
                <a:sym typeface="Arial"/>
              </a:rPr>
              <a:t>efficient </a:t>
            </a:r>
            <a:r>
              <a:rPr b="0" i="0" lang="en-US" sz="1319" u="none" cap="none" strike="noStrike">
                <a:solidFill>
                  <a:srgbClr val="000000"/>
                </a:solidFill>
                <a:latin typeface="Arial"/>
                <a:ea typeface="Arial"/>
                <a:cs typeface="Arial"/>
                <a:sym typeface="Arial"/>
              </a:rPr>
              <a:t>and </a:t>
            </a:r>
            <a:r>
              <a:rPr b="0" i="1" lang="en-US" sz="1319" u="sng" cap="none" strike="noStrike">
                <a:solidFill>
                  <a:srgbClr val="000000"/>
                </a:solidFill>
                <a:latin typeface="Arial"/>
                <a:ea typeface="Arial"/>
                <a:cs typeface="Arial"/>
                <a:sym typeface="Arial"/>
              </a:rPr>
              <a:t>straightforward</a:t>
            </a:r>
            <a:r>
              <a:rPr b="0" i="0" lang="en-US" sz="1319" u="sng" cap="none" strike="noStrike">
                <a:solidFill>
                  <a:srgbClr val="000000"/>
                </a:solidFill>
                <a:latin typeface="Arial"/>
                <a:ea typeface="Arial"/>
                <a:cs typeface="Arial"/>
                <a:sym typeface="Arial"/>
              </a:rPr>
              <a:t> </a:t>
            </a:r>
            <a:r>
              <a:rPr b="0" i="0" lang="en-US" sz="1319" u="none" cap="none" strike="noStrike">
                <a:solidFill>
                  <a:srgbClr val="000000"/>
                </a:solidFill>
                <a:latin typeface="Arial"/>
                <a:ea typeface="Arial"/>
                <a:cs typeface="Arial"/>
                <a:sym typeface="Arial"/>
              </a:rPr>
              <a:t>nature, doesn't require high computation power, easy to implement, easily interpretable, used widely by data analyst and scientist. Also, it doesn't require scaling of features. Logistic regression provides a probability score for observations.</a:t>
            </a:r>
            <a:endParaRPr/>
          </a:p>
          <a:p>
            <a:pPr indent="0" lvl="0" marL="0" marR="0" rtl="0" algn="l">
              <a:lnSpc>
                <a:spcPct val="100000"/>
              </a:lnSpc>
              <a:spcBef>
                <a:spcPts val="0"/>
              </a:spcBef>
              <a:spcAft>
                <a:spcPts val="0"/>
              </a:spcAft>
              <a:buNone/>
            </a:pPr>
            <a:r>
              <a:t/>
            </a:r>
            <a:endParaRPr b="0" i="0" sz="131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319" u="none" cap="none" strike="noStrike">
                <a:solidFill>
                  <a:srgbClr val="000000"/>
                </a:solidFill>
                <a:latin typeface="Arial"/>
                <a:ea typeface="Arial"/>
                <a:cs typeface="Arial"/>
                <a:sym typeface="Arial"/>
              </a:rPr>
              <a:t>Area Under ROC Curve (AUC)</a:t>
            </a:r>
            <a:r>
              <a:rPr b="0" i="0" lang="en-US" sz="1319" u="none" cap="none" strike="noStrike">
                <a:solidFill>
                  <a:srgbClr val="000000"/>
                </a:solidFill>
                <a:latin typeface="Arial"/>
                <a:ea typeface="Arial"/>
                <a:cs typeface="Arial"/>
                <a:sym typeface="Arial"/>
              </a:rPr>
              <a:t> score for the case is 0.86. AUC score 1 represents perfect classifier, and 0.5 represents a worthless classifier.</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22" name="Google Shape;322;p36"/>
          <p:cNvPicPr preferRelativeResize="0"/>
          <p:nvPr/>
        </p:nvPicPr>
        <p:blipFill rotWithShape="1">
          <a:blip r:embed="rId4">
            <a:alphaModFix/>
          </a:blip>
          <a:srcRect b="0" l="0" r="0" t="0"/>
          <a:stretch/>
        </p:blipFill>
        <p:spPr>
          <a:xfrm>
            <a:off x="440577" y="1524485"/>
            <a:ext cx="3977368" cy="2672774"/>
          </a:xfrm>
          <a:prstGeom prst="rect">
            <a:avLst/>
          </a:prstGeom>
          <a:noFill/>
          <a:ln>
            <a:noFill/>
          </a:ln>
        </p:spPr>
      </p:pic>
      <p:sp>
        <p:nvSpPr>
          <p:cNvPr id="323" name="Google Shape;323;p36"/>
          <p:cNvSpPr txBox="1"/>
          <p:nvPr/>
        </p:nvSpPr>
        <p:spPr>
          <a:xfrm>
            <a:off x="405799" y="1364720"/>
            <a:ext cx="398951" cy="237679"/>
          </a:xfrm>
          <a:prstGeom prst="rect">
            <a:avLst/>
          </a:prstGeom>
          <a:noFill/>
          <a:ln>
            <a:noFill/>
          </a:ln>
        </p:spPr>
        <p:txBody>
          <a:bodyPr anchorCtr="0" anchor="t" bIns="41575" lIns="41575" spcFirstLastPara="1" rIns="41575" wrap="square" tIns="41575">
            <a:noAutofit/>
          </a:bodyPr>
          <a:lstStyle/>
          <a:p>
            <a:pPr indent="0" lvl="0" marL="0" marR="0" rtl="0" algn="ctr">
              <a:lnSpc>
                <a:spcPct val="100000"/>
              </a:lnSpc>
              <a:spcBef>
                <a:spcPts val="0"/>
              </a:spcBef>
              <a:spcAft>
                <a:spcPts val="0"/>
              </a:spcAft>
              <a:buNone/>
            </a:pPr>
            <a:r>
              <a:rPr b="1" i="0" lang="en-US" sz="910" u="none" cap="none" strike="noStrike">
                <a:solidFill>
                  <a:srgbClr val="000000"/>
                </a:solidFill>
                <a:latin typeface="Arial"/>
                <a:ea typeface="Arial"/>
                <a:cs typeface="Arial"/>
                <a:sym typeface="Arial"/>
              </a:rPr>
              <a:t>TPR</a:t>
            </a:r>
            <a:endParaRPr b="1" i="0" sz="910" u="none" cap="none" strike="noStrike">
              <a:solidFill>
                <a:srgbClr val="000000"/>
              </a:solidFill>
              <a:latin typeface="Arial"/>
              <a:ea typeface="Arial"/>
              <a:cs typeface="Arial"/>
              <a:sym typeface="Arial"/>
            </a:endParaRPr>
          </a:p>
        </p:txBody>
      </p:sp>
      <p:sp>
        <p:nvSpPr>
          <p:cNvPr id="324" name="Google Shape;324;p36"/>
          <p:cNvSpPr txBox="1"/>
          <p:nvPr/>
        </p:nvSpPr>
        <p:spPr>
          <a:xfrm>
            <a:off x="3912596" y="4185383"/>
            <a:ext cx="398951" cy="237679"/>
          </a:xfrm>
          <a:prstGeom prst="rect">
            <a:avLst/>
          </a:prstGeom>
          <a:noFill/>
          <a:ln>
            <a:noFill/>
          </a:ln>
        </p:spPr>
        <p:txBody>
          <a:bodyPr anchorCtr="0" anchor="t" bIns="41575" lIns="41575" spcFirstLastPara="1" rIns="41575" wrap="square" tIns="41575">
            <a:noAutofit/>
          </a:bodyPr>
          <a:lstStyle/>
          <a:p>
            <a:pPr indent="0" lvl="0" marL="0" marR="0" rtl="0" algn="ctr">
              <a:lnSpc>
                <a:spcPct val="100000"/>
              </a:lnSpc>
              <a:spcBef>
                <a:spcPts val="0"/>
              </a:spcBef>
              <a:spcAft>
                <a:spcPts val="0"/>
              </a:spcAft>
              <a:buNone/>
            </a:pPr>
            <a:r>
              <a:rPr b="1" i="0" lang="en-US" sz="910" u="none" cap="none" strike="noStrike">
                <a:solidFill>
                  <a:srgbClr val="000000"/>
                </a:solidFill>
                <a:latin typeface="Arial"/>
                <a:ea typeface="Arial"/>
                <a:cs typeface="Arial"/>
                <a:sym typeface="Arial"/>
              </a:rPr>
              <a:t>FPR</a:t>
            </a:r>
            <a:endParaRPr b="1" i="0" sz="91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pic>
        <p:nvPicPr>
          <p:cNvPr id="329" name="Google Shape;329;p37"/>
          <p:cNvPicPr preferRelativeResize="0"/>
          <p:nvPr/>
        </p:nvPicPr>
        <p:blipFill rotWithShape="1">
          <a:blip r:embed="rId4">
            <a:alphaModFix/>
          </a:blip>
          <a:srcRect b="0" l="0" r="0" t="0"/>
          <a:stretch/>
        </p:blipFill>
        <p:spPr>
          <a:xfrm>
            <a:off x="533400" y="907825"/>
            <a:ext cx="8174275" cy="3852900"/>
          </a:xfrm>
          <a:prstGeom prst="rect">
            <a:avLst/>
          </a:prstGeom>
          <a:noFill/>
          <a:ln>
            <a:noFill/>
          </a:ln>
        </p:spPr>
      </p:pic>
      <p:sp>
        <p:nvSpPr>
          <p:cNvPr id="330" name="Google Shape;330;p37"/>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Confusion Matrix</a:t>
            </a:r>
            <a:endParaRPr b="1">
              <a:solidFill>
                <a:srgbClr val="0070C0"/>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38"/>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Confusion Matrix</a:t>
            </a:r>
            <a:endParaRPr b="1">
              <a:solidFill>
                <a:srgbClr val="0070C0"/>
              </a:solidFill>
              <a:latin typeface="Roboto"/>
              <a:ea typeface="Roboto"/>
              <a:cs typeface="Roboto"/>
              <a:sym typeface="Roboto"/>
            </a:endParaRPr>
          </a:p>
        </p:txBody>
      </p:sp>
      <p:pic>
        <p:nvPicPr>
          <p:cNvPr id="336" name="Google Shape;336;p38"/>
          <p:cNvPicPr preferRelativeResize="0"/>
          <p:nvPr/>
        </p:nvPicPr>
        <p:blipFill rotWithShape="1">
          <a:blip r:embed="rId4">
            <a:alphaModFix/>
          </a:blip>
          <a:srcRect b="0" l="0" r="0" t="0"/>
          <a:stretch/>
        </p:blipFill>
        <p:spPr>
          <a:xfrm>
            <a:off x="152400" y="1014705"/>
            <a:ext cx="8839202" cy="36058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9"/>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Logistic Regression: Model Evaluation</a:t>
            </a:r>
            <a:endParaRPr b="1">
              <a:latin typeface="Roboto"/>
              <a:ea typeface="Roboto"/>
              <a:cs typeface="Roboto"/>
              <a:sym typeface="Roboto"/>
            </a:endParaRPr>
          </a:p>
        </p:txBody>
      </p:sp>
      <p:pic>
        <p:nvPicPr>
          <p:cNvPr id="342" name="Google Shape;342;p39"/>
          <p:cNvPicPr preferRelativeResize="0"/>
          <p:nvPr/>
        </p:nvPicPr>
        <p:blipFill rotWithShape="1">
          <a:blip r:embed="rId4">
            <a:alphaModFix/>
          </a:blip>
          <a:srcRect b="0" l="0" r="0" t="0"/>
          <a:stretch/>
        </p:blipFill>
        <p:spPr>
          <a:xfrm>
            <a:off x="152400" y="824700"/>
            <a:ext cx="8839201" cy="3467956"/>
          </a:xfrm>
          <a:prstGeom prst="rect">
            <a:avLst/>
          </a:prstGeom>
          <a:noFill/>
          <a:ln>
            <a:noFill/>
          </a:ln>
        </p:spPr>
      </p:pic>
      <p:sp>
        <p:nvSpPr>
          <p:cNvPr id="343" name="Google Shape;343;p39"/>
          <p:cNvSpPr txBox="1"/>
          <p:nvPr/>
        </p:nvSpPr>
        <p:spPr>
          <a:xfrm>
            <a:off x="270002" y="2734623"/>
            <a:ext cx="535890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200" u="none" cap="none" strike="noStrike">
                <a:solidFill>
                  <a:srgbClr val="202122"/>
                </a:solidFill>
                <a:latin typeface="Arial"/>
                <a:ea typeface="Arial"/>
                <a:cs typeface="Arial"/>
                <a:sym typeface="Arial"/>
              </a:rPr>
              <a:t>In binary classification, recall / true positive rate is called </a:t>
            </a:r>
            <a:r>
              <a:rPr b="0" i="1" lang="en-US" sz="1200" u="sng" cap="none" strike="noStrike">
                <a:solidFill>
                  <a:srgbClr val="0645AD"/>
                </a:solidFill>
                <a:latin typeface="Arial"/>
                <a:ea typeface="Arial"/>
                <a:cs typeface="Arial"/>
                <a:sym typeface="Arial"/>
                <a:hlinkClick r:id="rId5">
                  <a:extLst>
                    <a:ext uri="{A12FA001-AC4F-418D-AE19-62706E023703}">
                      <ahyp:hlinkClr val="tx"/>
                    </a:ext>
                  </a:extLst>
                </a:hlinkClick>
              </a:rPr>
              <a:t>sensitivity</a:t>
            </a:r>
            <a:r>
              <a:rPr b="0" i="1" lang="en-US" sz="1200" u="none" cap="none" strike="noStrike">
                <a:solidFill>
                  <a:srgbClr val="202122"/>
                </a:solidFill>
                <a:latin typeface="Arial"/>
                <a:ea typeface="Arial"/>
                <a:cs typeface="Arial"/>
                <a:sym typeface="Arial"/>
              </a:rPr>
              <a:t>.</a:t>
            </a:r>
            <a:endParaRPr b="0" i="1" sz="1200" u="none" cap="none" strike="noStrike">
              <a:solidFill>
                <a:srgbClr val="000000"/>
              </a:solidFill>
              <a:latin typeface="Arial"/>
              <a:ea typeface="Arial"/>
              <a:cs typeface="Arial"/>
              <a:sym typeface="Arial"/>
            </a:endParaRPr>
          </a:p>
        </p:txBody>
      </p:sp>
      <p:sp>
        <p:nvSpPr>
          <p:cNvPr id="344" name="Google Shape;344;p39"/>
          <p:cNvSpPr txBox="1"/>
          <p:nvPr/>
        </p:nvSpPr>
        <p:spPr>
          <a:xfrm>
            <a:off x="270002" y="3736905"/>
            <a:ext cx="54657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202122"/>
                </a:solidFill>
                <a:latin typeface="Arial"/>
                <a:ea typeface="Arial"/>
                <a:cs typeface="Arial"/>
                <a:sym typeface="Arial"/>
              </a:rPr>
              <a:t>True negative rate is also called </a:t>
            </a:r>
            <a:r>
              <a:rPr b="0" i="0" lang="en-US" sz="1400" u="sng" cap="none" strike="noStrike">
                <a:solidFill>
                  <a:srgbClr val="0645AD"/>
                </a:solidFill>
                <a:latin typeface="Arial"/>
                <a:ea typeface="Arial"/>
                <a:cs typeface="Arial"/>
                <a:sym typeface="Arial"/>
                <a:hlinkClick r:id="rId6">
                  <a:extLst>
                    <a:ext uri="{A12FA001-AC4F-418D-AE19-62706E023703}">
                      <ahyp:hlinkClr val="tx"/>
                    </a:ext>
                  </a:extLst>
                </a:hlinkClick>
              </a:rPr>
              <a:t>specificity</a:t>
            </a:r>
            <a:r>
              <a:rPr b="0" i="0" lang="en-US" sz="1400" u="none" cap="none" strike="noStrike">
                <a:solidFill>
                  <a:srgbClr val="20212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4"/>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Basic ML Concepts: Algorithms </a:t>
            </a:r>
            <a:endParaRPr b="1">
              <a:latin typeface="Roboto"/>
              <a:ea typeface="Roboto"/>
              <a:cs typeface="Roboto"/>
              <a:sym typeface="Roboto"/>
            </a:endParaRPr>
          </a:p>
        </p:txBody>
      </p:sp>
      <p:pic>
        <p:nvPicPr>
          <p:cNvPr id="74" name="Google Shape;74;p4"/>
          <p:cNvPicPr preferRelativeResize="0"/>
          <p:nvPr/>
        </p:nvPicPr>
        <p:blipFill rotWithShape="1">
          <a:blip r:embed="rId4">
            <a:alphaModFix/>
          </a:blip>
          <a:srcRect b="0" l="0" r="0" t="0"/>
          <a:stretch/>
        </p:blipFill>
        <p:spPr>
          <a:xfrm>
            <a:off x="634575" y="596100"/>
            <a:ext cx="6828999" cy="44241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40"/>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Logistic Regression: Model Evaluation</a:t>
            </a:r>
            <a:endParaRPr b="1">
              <a:latin typeface="Roboto"/>
              <a:ea typeface="Roboto"/>
              <a:cs typeface="Roboto"/>
              <a:sym typeface="Roboto"/>
            </a:endParaRPr>
          </a:p>
        </p:txBody>
      </p:sp>
      <p:pic>
        <p:nvPicPr>
          <p:cNvPr id="350" name="Google Shape;350;p40"/>
          <p:cNvPicPr preferRelativeResize="0"/>
          <p:nvPr/>
        </p:nvPicPr>
        <p:blipFill rotWithShape="1">
          <a:blip r:embed="rId4">
            <a:alphaModFix/>
          </a:blip>
          <a:srcRect b="0" l="0" r="0" t="0"/>
          <a:stretch/>
        </p:blipFill>
        <p:spPr>
          <a:xfrm>
            <a:off x="1000600" y="556275"/>
            <a:ext cx="6006074" cy="4400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41"/>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i="1" lang="en-US">
                <a:solidFill>
                  <a:srgbClr val="0070C0"/>
                </a:solidFill>
                <a:latin typeface="Roboto"/>
                <a:ea typeface="Roboto"/>
                <a:cs typeface="Roboto"/>
                <a:sym typeface="Roboto"/>
              </a:rPr>
              <a:t>Still Confused?</a:t>
            </a:r>
            <a:endParaRPr b="1" i="1">
              <a:solidFill>
                <a:srgbClr val="0070C0"/>
              </a:solidFill>
              <a:latin typeface="Roboto"/>
              <a:ea typeface="Roboto"/>
              <a:cs typeface="Roboto"/>
              <a:sym typeface="Roboto"/>
            </a:endParaRPr>
          </a:p>
        </p:txBody>
      </p:sp>
      <p:pic>
        <p:nvPicPr>
          <p:cNvPr id="356" name="Google Shape;356;p41"/>
          <p:cNvPicPr preferRelativeResize="0"/>
          <p:nvPr/>
        </p:nvPicPr>
        <p:blipFill rotWithShape="1">
          <a:blip r:embed="rId4">
            <a:alphaModFix/>
          </a:blip>
          <a:srcRect b="0" l="0" r="0" t="0"/>
          <a:stretch/>
        </p:blipFill>
        <p:spPr>
          <a:xfrm>
            <a:off x="1444236" y="1111965"/>
            <a:ext cx="6260559" cy="3490490"/>
          </a:xfrm>
          <a:prstGeom prst="rect">
            <a:avLst/>
          </a:prstGeom>
          <a:noFill/>
          <a:ln>
            <a:noFill/>
          </a:ln>
        </p:spPr>
      </p:pic>
      <p:sp>
        <p:nvSpPr>
          <p:cNvPr id="357" name="Google Shape;357;p41"/>
          <p:cNvSpPr/>
          <p:nvPr/>
        </p:nvSpPr>
        <p:spPr>
          <a:xfrm>
            <a:off x="4568436" y="1150782"/>
            <a:ext cx="831739" cy="216667"/>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358" name="Google Shape;358;p41"/>
          <p:cNvSpPr/>
          <p:nvPr/>
        </p:nvSpPr>
        <p:spPr>
          <a:xfrm>
            <a:off x="4568436" y="2038837"/>
            <a:ext cx="701712" cy="216667"/>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359" name="Google Shape;359;p41"/>
          <p:cNvSpPr/>
          <p:nvPr/>
        </p:nvSpPr>
        <p:spPr>
          <a:xfrm>
            <a:off x="5209569" y="2926892"/>
            <a:ext cx="1256341" cy="216667"/>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360" name="Google Shape;360;p41"/>
          <p:cNvSpPr/>
          <p:nvPr/>
        </p:nvSpPr>
        <p:spPr>
          <a:xfrm>
            <a:off x="5244224" y="3793288"/>
            <a:ext cx="1187030" cy="216667"/>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marR="0" rtl="0" algn="l">
              <a:lnSpc>
                <a:spcPct val="100000"/>
              </a:lnSpc>
              <a:spcBef>
                <a:spcPts val="0"/>
              </a:spcBef>
              <a:spcAft>
                <a:spcPts val="0"/>
              </a:spcAft>
              <a:buNone/>
            </a:pPr>
            <a:r>
              <a:t/>
            </a:r>
            <a:endParaRPr b="0" i="0" sz="637" u="none" cap="none" strike="noStrike">
              <a:solidFill>
                <a:srgbClr val="000000"/>
              </a:solidFill>
              <a:latin typeface="Arial"/>
              <a:ea typeface="Arial"/>
              <a:cs typeface="Arial"/>
              <a:sym typeface="Arial"/>
            </a:endParaRPr>
          </a:p>
        </p:txBody>
      </p:sp>
      <p:sp>
        <p:nvSpPr>
          <p:cNvPr id="361" name="Google Shape;361;p41"/>
          <p:cNvSpPr txBox="1"/>
          <p:nvPr/>
        </p:nvSpPr>
        <p:spPr>
          <a:xfrm>
            <a:off x="5765800" y="78175"/>
            <a:ext cx="3294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83C92"/>
                </a:solidFill>
                <a:latin typeface="Arial"/>
                <a:ea typeface="Arial"/>
                <a:cs typeface="Arial"/>
                <a:sym typeface="Arial"/>
              </a:rPr>
              <a:t>Google Form: </a:t>
            </a:r>
            <a:r>
              <a:rPr b="1" i="0" lang="en-US" sz="1400" u="none" cap="none" strike="noStrike">
                <a:solidFill>
                  <a:srgbClr val="083C92"/>
                </a:solidFill>
                <a:latin typeface="Arial"/>
                <a:ea typeface="Arial"/>
                <a:cs typeface="Arial"/>
                <a:sym typeface="Arial"/>
                <a:extLst>
                  <a:ext uri="http://customooxmlschemas.google.com/">
                    <go:slidesCustomData xmlns:go="http://customooxmlschemas.google.com/" textRoundtripDataId="2"/>
                  </a:ext>
                </a:extLst>
              </a:rPr>
              <a:t>/</a:t>
            </a:r>
            <a:r>
              <a:rPr b="1" i="0" lang="en-US" sz="1400" u="sng" cap="none" strike="noStrike">
                <a:solidFill>
                  <a:schemeClr val="hlink"/>
                </a:solidFill>
                <a:latin typeface="Arial"/>
                <a:ea typeface="Arial"/>
                <a:cs typeface="Arial"/>
                <a:sym typeface="Arial"/>
                <a:hlinkClick r:id="rId5"/>
                <a:extLst>
                  <a:ext uri="http://customooxmlschemas.google.com/">
                    <go:slidesCustomData xmlns:go="http://customooxmlschemas.google.com/" textRoundtripDataId="3"/>
                  </a:ext>
                </a:extLst>
              </a:rPr>
              <a:t>https://forms.gle/v3to7i436uzczbor5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7"/>
                                        </p:tgtEl>
                                      </p:cBhvr>
                                    </p:animEffect>
                                    <p:set>
                                      <p:cBhvr>
                                        <p:cTn dur="1" fill="hold">
                                          <p:stCondLst>
                                            <p:cond delay="1000"/>
                                          </p:stCondLst>
                                        </p:cTn>
                                        <p:tgtEl>
                                          <p:spTgt spid="3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8"/>
                                        </p:tgtEl>
                                      </p:cBhvr>
                                    </p:animEffect>
                                    <p:set>
                                      <p:cBhvr>
                                        <p:cTn dur="1" fill="hold">
                                          <p:stCondLst>
                                            <p:cond delay="1000"/>
                                          </p:stCondLst>
                                        </p:cTn>
                                        <p:tgtEl>
                                          <p:spTgt spid="3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9"/>
                                        </p:tgtEl>
                                      </p:cBhvr>
                                    </p:animEffect>
                                    <p:set>
                                      <p:cBhvr>
                                        <p:cTn dur="1" fill="hold">
                                          <p:stCondLst>
                                            <p:cond delay="1000"/>
                                          </p:stCondLst>
                                        </p:cTn>
                                        <p:tgtEl>
                                          <p:spTgt spid="3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0"/>
                                        </p:tgtEl>
                                      </p:cBhvr>
                                    </p:animEffect>
                                    <p:set>
                                      <p:cBhvr>
                                        <p:cTn dur="1" fill="hold">
                                          <p:stCondLst>
                                            <p:cond delay="1000"/>
                                          </p:stCondLst>
                                        </p:cTn>
                                        <p:tgtEl>
                                          <p:spTgt spid="3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65" name="Shape 365"/>
        <p:cNvGrpSpPr/>
        <p:nvPr/>
      </p:nvGrpSpPr>
      <p:grpSpPr>
        <a:xfrm>
          <a:off x="0" y="0"/>
          <a:ext cx="0" cy="0"/>
          <a:chOff x="0" y="0"/>
          <a:chExt cx="0" cy="0"/>
        </a:xfrm>
      </p:grpSpPr>
      <p:sp>
        <p:nvSpPr>
          <p:cNvPr id="366" name="Google Shape;366;p42"/>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i="1" lang="en-US">
                <a:solidFill>
                  <a:srgbClr val="0070C0"/>
                </a:solidFill>
              </a:rPr>
              <a:t>CDC Recommendation for COVID-19 Antigen Tests</a:t>
            </a:r>
            <a:endParaRPr b="1">
              <a:solidFill>
                <a:srgbClr val="0070C0"/>
              </a:solidFill>
              <a:latin typeface="Roboto"/>
              <a:ea typeface="Roboto"/>
              <a:cs typeface="Roboto"/>
              <a:sym typeface="Roboto"/>
            </a:endParaRPr>
          </a:p>
        </p:txBody>
      </p:sp>
      <p:sp>
        <p:nvSpPr>
          <p:cNvPr id="367" name="Google Shape;367;p42"/>
          <p:cNvSpPr txBox="1"/>
          <p:nvPr>
            <p:ph idx="1" type="body"/>
          </p:nvPr>
        </p:nvSpPr>
        <p:spPr>
          <a:xfrm>
            <a:off x="1056904" y="1111966"/>
            <a:ext cx="6863938" cy="351060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lang="en-US" sz="1319"/>
              <a:t>Source: </a:t>
            </a:r>
            <a:r>
              <a:rPr lang="en-US" sz="1319" u="sng">
                <a:solidFill>
                  <a:schemeClr val="hlink"/>
                </a:solidFill>
                <a:hlinkClick r:id="rId5"/>
              </a:rPr>
              <a:t>https://www.cdc.gov/coronavirus/2019-ncov/lab/resources/antigen-tests-guidelines.html#:~:text=The%20sensitivity%20of%20rapid%20antigen,of%20detection%20of%20the%20test</a:t>
            </a:r>
            <a:endParaRPr sz="1319"/>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rPr lang="en-US" sz="1319"/>
              <a:t>The sensitivity of rapid antigen tests is generally lower than RT-PCR. The first antigen tests to have received FDA EUAs demonstrate </a:t>
            </a:r>
            <a:r>
              <a:rPr b="1" lang="en-US" sz="1319" u="sng"/>
              <a:t>sensitivity</a:t>
            </a:r>
            <a:r>
              <a:rPr lang="en-US" sz="1319"/>
              <a:t> ranging from </a:t>
            </a:r>
            <a:r>
              <a:rPr b="1" lang="en-US" sz="1319"/>
              <a:t>84.0%-97.6% compared to RT-PCR</a:t>
            </a:r>
            <a:r>
              <a:rPr lang="en-US" sz="1319"/>
              <a:t>. </a:t>
            </a:r>
            <a:r>
              <a:rPr i="1" lang="en-US" sz="1319"/>
              <a:t>Antigen levels in specimens collected beyond 5-7 days of the onset of symptoms may drop below the limit of detection of the test. This may result in a negative test result, while a more sensitive test, such as RT-PCR, may return a positive result</a:t>
            </a:r>
            <a:r>
              <a:rPr lang="en-US" sz="1319"/>
              <a:t>.</a:t>
            </a:r>
            <a:endParaRPr sz="1319"/>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rPr lang="en-US" sz="1319"/>
              <a:t>The specificity of rapid antigen tests is generally as high as RT-PCR – the first antigen tests that have received FDA EUAs have reported </a:t>
            </a:r>
            <a:r>
              <a:rPr b="1" lang="en-US" sz="1319" u="sng"/>
              <a:t>specificity</a:t>
            </a:r>
            <a:r>
              <a:rPr lang="en-US" sz="1319"/>
              <a:t> of </a:t>
            </a:r>
            <a:r>
              <a:rPr b="1" lang="en-US" sz="1319"/>
              <a:t>100%</a:t>
            </a:r>
            <a:r>
              <a:rPr lang="en-US" sz="1319"/>
              <a:t> – which means that </a:t>
            </a:r>
            <a:r>
              <a:rPr b="1" i="1" lang="en-US" sz="1319"/>
              <a:t>false positive results are unlikely</a:t>
            </a:r>
            <a:r>
              <a:rPr lang="en-US" sz="1319"/>
              <a:t>. Positive and negative predictive values of all in vitro diagnostic tests vary depending upon the pretest probability of the patient being tested. Pretest probability is impacted by the </a:t>
            </a:r>
            <a:r>
              <a:rPr i="1" lang="en-US" sz="1319"/>
              <a:t>prevalence of the target infection in the community as well as the clinical context of the recipient of the test</a:t>
            </a:r>
            <a:r>
              <a:rPr lang="en-US" sz="1319"/>
              <a:t>.</a:t>
            </a:r>
            <a:endParaRPr sz="1319"/>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t/>
            </a:r>
            <a:endParaRPr/>
          </a:p>
        </p:txBody>
      </p:sp>
      <p:sp>
        <p:nvSpPr>
          <p:cNvPr id="368" name="Google Shape;368;p42"/>
          <p:cNvSpPr txBox="1"/>
          <p:nvPr/>
        </p:nvSpPr>
        <p:spPr>
          <a:xfrm>
            <a:off x="8240485" y="78173"/>
            <a:ext cx="8203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83C92"/>
                </a:solidFill>
                <a:latin typeface="Arial"/>
                <a:ea typeface="Arial"/>
                <a:cs typeface="Arial"/>
                <a:sym typeface="Arial"/>
                <a:extLst>
                  <a:ext uri="http://customooxmlschemas.google.com/">
                    <go:slidesCustomData xmlns:go="http://customooxmlschemas.google.com/" textRoundtripDataId="4"/>
                  </a:ext>
                </a:extLst>
              </a:rPr>
              <a:t>Amber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72" name="Shape 372"/>
        <p:cNvGrpSpPr/>
        <p:nvPr/>
      </p:nvGrpSpPr>
      <p:grpSpPr>
        <a:xfrm>
          <a:off x="0" y="0"/>
          <a:ext cx="0" cy="0"/>
          <a:chOff x="0" y="0"/>
          <a:chExt cx="0" cy="0"/>
        </a:xfrm>
      </p:grpSpPr>
      <p:sp>
        <p:nvSpPr>
          <p:cNvPr id="373" name="Google Shape;373;p43"/>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i="1" lang="en-US">
                <a:solidFill>
                  <a:srgbClr val="0070C0"/>
                </a:solidFill>
              </a:rPr>
              <a:t>DOH Directive for Antigen Tests</a:t>
            </a:r>
            <a:endParaRPr b="1">
              <a:solidFill>
                <a:srgbClr val="0070C0"/>
              </a:solidFill>
              <a:latin typeface="Roboto"/>
              <a:ea typeface="Roboto"/>
              <a:cs typeface="Roboto"/>
              <a:sym typeface="Roboto"/>
            </a:endParaRPr>
          </a:p>
        </p:txBody>
      </p:sp>
      <p:sp>
        <p:nvSpPr>
          <p:cNvPr id="374" name="Google Shape;374;p43"/>
          <p:cNvSpPr txBox="1"/>
          <p:nvPr>
            <p:ph idx="1" type="body"/>
          </p:nvPr>
        </p:nvSpPr>
        <p:spPr>
          <a:xfrm>
            <a:off x="1056904" y="1111966"/>
            <a:ext cx="6863938" cy="351060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lang="en-US" sz="1319" u="sng">
                <a:solidFill>
                  <a:schemeClr val="hlink"/>
                </a:solidFill>
                <a:hlinkClick r:id="rId5"/>
              </a:rPr>
              <a:t>https://news.abs-cbn.com/news/09/11/20/doh-ph-to-only-use-covid-19-antigen-tests-with-at-least-80-accuracy</a:t>
            </a:r>
            <a:endParaRPr sz="1319"/>
          </a:p>
          <a:p>
            <a:pPr indent="0" lvl="0" marL="0" rtl="0" algn="l">
              <a:lnSpc>
                <a:spcPct val="115000"/>
              </a:lnSpc>
              <a:spcBef>
                <a:spcPts val="0"/>
              </a:spcBef>
              <a:spcAft>
                <a:spcPts val="0"/>
              </a:spcAft>
              <a:buSzPts val="1800"/>
              <a:buNone/>
            </a:pPr>
            <a:r>
              <a:rPr i="1" lang="en-US" sz="1319"/>
              <a:t>Posted at Sep 11 2020 06:47 PM | Updated as of Sep 11 2020 08:43 PM</a:t>
            </a:r>
            <a:endParaRPr/>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rPr lang="en-US" sz="1319"/>
              <a:t>Snippets:</a:t>
            </a:r>
            <a:endParaRPr/>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rPr lang="en-US" sz="1319"/>
              <a:t>An antigen test, another type of test used to diagnose COVID-19, measures a portion of the SARS-CoV-2 virus using swab samples, similar to the </a:t>
            </a:r>
            <a:r>
              <a:rPr b="1" lang="en-US" sz="1319"/>
              <a:t>gold-standard polymerase chain reaction (PCR) test</a:t>
            </a:r>
            <a:r>
              <a:rPr lang="en-US" sz="1319"/>
              <a:t>.</a:t>
            </a:r>
            <a:endParaRPr/>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rPr lang="en-US" sz="1319"/>
              <a:t>“Ang diagnostic performance ng antigen test kit dapat </a:t>
            </a:r>
            <a:r>
              <a:rPr b="1" lang="en-US" sz="1319">
                <a:highlight>
                  <a:srgbClr val="FFFF00"/>
                </a:highlight>
              </a:rPr>
              <a:t>80% sensitive</a:t>
            </a:r>
            <a:r>
              <a:rPr lang="en-US" sz="1319"/>
              <a:t> and </a:t>
            </a:r>
            <a:r>
              <a:rPr b="1" lang="en-US" sz="1319">
                <a:highlight>
                  <a:srgbClr val="FFFF00"/>
                </a:highlight>
              </a:rPr>
              <a:t>95% or more specific</a:t>
            </a:r>
            <a:r>
              <a:rPr lang="en-US" sz="1319"/>
              <a:t>,” Health Undersecretary Maria Rosario Vergeire said during a virtual briefing.</a:t>
            </a:r>
            <a:endParaRPr/>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t/>
            </a:r>
            <a:endParaRPr/>
          </a:p>
        </p:txBody>
      </p:sp>
      <p:sp>
        <p:nvSpPr>
          <p:cNvPr id="375" name="Google Shape;375;p43"/>
          <p:cNvSpPr txBox="1"/>
          <p:nvPr/>
        </p:nvSpPr>
        <p:spPr>
          <a:xfrm>
            <a:off x="8240485" y="78173"/>
            <a:ext cx="8203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83C92"/>
                </a:solidFill>
                <a:latin typeface="Arial"/>
                <a:ea typeface="Arial"/>
                <a:cs typeface="Arial"/>
                <a:sym typeface="Arial"/>
                <a:extLst>
                  <a:ext uri="http://customooxmlschemas.google.com/">
                    <go:slidesCustomData xmlns:go="http://customooxmlschemas.google.com/" textRoundtripDataId="5"/>
                  </a:ext>
                </a:extLst>
              </a:rPr>
              <a:t>Amber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44"/>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Other Tests : F1</a:t>
            </a:r>
            <a:endParaRPr b="1">
              <a:solidFill>
                <a:srgbClr val="0070C0"/>
              </a:solidFill>
              <a:latin typeface="Roboto"/>
              <a:ea typeface="Roboto"/>
              <a:cs typeface="Roboto"/>
              <a:sym typeface="Roboto"/>
            </a:endParaRPr>
          </a:p>
        </p:txBody>
      </p:sp>
      <p:sp>
        <p:nvSpPr>
          <p:cNvPr id="381" name="Google Shape;381;p44"/>
          <p:cNvSpPr txBox="1"/>
          <p:nvPr>
            <p:ph idx="1" type="body"/>
          </p:nvPr>
        </p:nvSpPr>
        <p:spPr>
          <a:xfrm>
            <a:off x="1459924" y="1111966"/>
            <a:ext cx="6260559" cy="351060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None/>
            </a:pPr>
            <a:r>
              <a:rPr b="1" lang="en-US" sz="1319"/>
              <a:t>F1 </a:t>
            </a:r>
            <a:r>
              <a:rPr b="1" i="1" lang="en-US" sz="1319"/>
              <a:t>= 2 * (precision * recall) / (precision + recall)</a:t>
            </a:r>
            <a:endParaRPr b="1" i="1" sz="1319"/>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rPr lang="en-US" sz="1319"/>
              <a:t>There is a fundamental tradeoff between precision and recall, F1 “punishes” extreme values.</a:t>
            </a:r>
            <a:endParaRPr sz="1319"/>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SzPts val="1800"/>
              <a:buNone/>
            </a:pPr>
            <a:r>
              <a:rPr lang="en-US" sz="1319"/>
              <a:t>FP and FN can be absolutely crucial to the study, while TN are often less import to whatever problem you’re trying to solve especially in a business setting. The F1 score tries to take this into account, </a:t>
            </a:r>
            <a:r>
              <a:rPr lang="en-US" sz="1319" u="sng"/>
              <a:t>giving more weight to FN and FP</a:t>
            </a:r>
            <a:r>
              <a:rPr lang="en-US" sz="1319"/>
              <a:t> while not letting large numbers of true negatives influence your score.</a:t>
            </a:r>
            <a:endParaRPr sz="1319"/>
          </a:p>
          <a:p>
            <a:pPr indent="0" lvl="0" marL="0" rtl="0" algn="l">
              <a:lnSpc>
                <a:spcPct val="115000"/>
              </a:lnSpc>
              <a:spcBef>
                <a:spcPts val="0"/>
              </a:spcBef>
              <a:spcAft>
                <a:spcPts val="0"/>
              </a:spcAft>
              <a:buSzPts val="1800"/>
              <a:buNone/>
            </a:pPr>
            <a:r>
              <a:t/>
            </a:r>
            <a:endParaRPr sz="1319"/>
          </a:p>
          <a:p>
            <a:pPr indent="0" lvl="0" marL="0" rtl="0" algn="l">
              <a:lnSpc>
                <a:spcPct val="115000"/>
              </a:lnSpc>
              <a:spcBef>
                <a:spcPts val="0"/>
              </a:spcBef>
              <a:spcAft>
                <a:spcPts val="0"/>
              </a:spcAft>
              <a:buClr>
                <a:schemeClr val="dk1"/>
              </a:buClr>
              <a:buSzPts val="1100"/>
              <a:buNone/>
            </a:pPr>
            <a:r>
              <a:t/>
            </a:r>
            <a:endParaRPr sz="1319"/>
          </a:p>
          <a:p>
            <a:pPr indent="0" lvl="0" marL="0" rtl="0" algn="l">
              <a:lnSpc>
                <a:spcPct val="115000"/>
              </a:lnSpc>
              <a:spcBef>
                <a:spcPts val="0"/>
              </a:spcBef>
              <a:spcAft>
                <a:spcPts val="0"/>
              </a:spcAft>
              <a:buSzPts val="1800"/>
              <a:buNone/>
            </a:pPr>
            <a:r>
              <a:t/>
            </a:r>
            <a:endParaRPr sz="1410"/>
          </a:p>
          <a:p>
            <a:pPr indent="0" lvl="0" marL="0" rtl="0" algn="l">
              <a:lnSpc>
                <a:spcPct val="115000"/>
              </a:lnSpc>
              <a:spcBef>
                <a:spcPts val="0"/>
              </a:spcBef>
              <a:spcAft>
                <a:spcPts val="0"/>
              </a:spcAft>
              <a:buSzPts val="1800"/>
              <a:buNone/>
            </a:pPr>
            <a:r>
              <a:t/>
            </a:r>
            <a:endParaRPr sz="141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45"/>
          <p:cNvSpPr txBox="1"/>
          <p:nvPr>
            <p:ph type="title"/>
          </p:nvPr>
        </p:nvSpPr>
        <p:spPr>
          <a:xfrm>
            <a:off x="634575" y="99600"/>
            <a:ext cx="80400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Key Classification Results Metrics</a:t>
            </a:r>
            <a:br>
              <a:rPr b="1" lang="en-US">
                <a:latin typeface="Roboto"/>
                <a:ea typeface="Roboto"/>
                <a:cs typeface="Roboto"/>
                <a:sym typeface="Roboto"/>
              </a:rPr>
            </a:br>
            <a:r>
              <a:rPr b="1" lang="en-US">
                <a:solidFill>
                  <a:srgbClr val="0070C0"/>
                </a:solidFill>
                <a:latin typeface="Roboto"/>
                <a:ea typeface="Roboto"/>
                <a:cs typeface="Roboto"/>
                <a:sym typeface="Roboto"/>
              </a:rPr>
              <a:t>Quantifying TradeOff Using Confusion Matrix </a:t>
            </a:r>
            <a:endParaRPr b="1">
              <a:solidFill>
                <a:srgbClr val="0070C0"/>
              </a:solidFill>
              <a:latin typeface="Roboto"/>
              <a:ea typeface="Roboto"/>
              <a:cs typeface="Roboto"/>
              <a:sym typeface="Roboto"/>
            </a:endParaRPr>
          </a:p>
        </p:txBody>
      </p:sp>
      <p:pic>
        <p:nvPicPr>
          <p:cNvPr id="387" name="Google Shape;387;p45"/>
          <p:cNvPicPr preferRelativeResize="0"/>
          <p:nvPr/>
        </p:nvPicPr>
        <p:blipFill rotWithShape="1">
          <a:blip r:embed="rId4">
            <a:alphaModFix/>
          </a:blip>
          <a:srcRect b="0" l="0" r="0" t="0"/>
          <a:stretch/>
        </p:blipFill>
        <p:spPr>
          <a:xfrm>
            <a:off x="1299798" y="1412377"/>
            <a:ext cx="6716047" cy="272023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46"/>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US">
                <a:latin typeface="Roboto"/>
                <a:ea typeface="Roboto"/>
                <a:cs typeface="Roboto"/>
                <a:sym typeface="Roboto"/>
              </a:rPr>
              <a:t>Clustering</a:t>
            </a:r>
            <a:endParaRPr b="1">
              <a:latin typeface="Roboto"/>
              <a:ea typeface="Roboto"/>
              <a:cs typeface="Roboto"/>
              <a:sym typeface="Roboto"/>
            </a:endParaRPr>
          </a:p>
        </p:txBody>
      </p:sp>
      <p:sp>
        <p:nvSpPr>
          <p:cNvPr id="393" name="Google Shape;393;p4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7"/>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Clustering</a:t>
            </a:r>
            <a:endParaRPr b="1">
              <a:latin typeface="Roboto"/>
              <a:ea typeface="Roboto"/>
              <a:cs typeface="Roboto"/>
              <a:sym typeface="Roboto"/>
            </a:endParaRPr>
          </a:p>
        </p:txBody>
      </p:sp>
      <p:pic>
        <p:nvPicPr>
          <p:cNvPr id="399" name="Google Shape;399;p47"/>
          <p:cNvPicPr preferRelativeResize="0"/>
          <p:nvPr/>
        </p:nvPicPr>
        <p:blipFill rotWithShape="1">
          <a:blip r:embed="rId4">
            <a:alphaModFix/>
          </a:blip>
          <a:srcRect b="0" l="0" r="0" t="0"/>
          <a:stretch/>
        </p:blipFill>
        <p:spPr>
          <a:xfrm>
            <a:off x="2009279" y="672291"/>
            <a:ext cx="5158151" cy="3599184"/>
          </a:xfrm>
          <a:prstGeom prst="rect">
            <a:avLst/>
          </a:prstGeom>
          <a:noFill/>
          <a:ln>
            <a:noFill/>
          </a:ln>
        </p:spPr>
      </p:pic>
      <p:sp>
        <p:nvSpPr>
          <p:cNvPr id="400" name="Google Shape;400;p47"/>
          <p:cNvSpPr/>
          <p:nvPr/>
        </p:nvSpPr>
        <p:spPr>
          <a:xfrm>
            <a:off x="4178129" y="2071325"/>
            <a:ext cx="1793100" cy="211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48"/>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K-Means Clustering</a:t>
            </a:r>
            <a:endParaRPr b="1">
              <a:latin typeface="Roboto"/>
              <a:ea typeface="Roboto"/>
              <a:cs typeface="Roboto"/>
              <a:sym typeface="Roboto"/>
            </a:endParaRPr>
          </a:p>
        </p:txBody>
      </p:sp>
      <p:sp>
        <p:nvSpPr>
          <p:cNvPr id="406" name="Google Shape;406;p48"/>
          <p:cNvSpPr txBox="1"/>
          <p:nvPr/>
        </p:nvSpPr>
        <p:spPr>
          <a:xfrm>
            <a:off x="361625" y="728125"/>
            <a:ext cx="78252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100"/>
              </a:spcBef>
              <a:spcAft>
                <a:spcPts val="0"/>
              </a:spcAft>
              <a:buClr>
                <a:srgbClr val="000000"/>
              </a:buClr>
              <a:buSzPts val="1600"/>
              <a:buFont typeface="Arial"/>
              <a:buNone/>
            </a:pPr>
            <a:r>
              <a:rPr b="0" i="0" lang="en-US" sz="1600" u="none" cap="none" strike="noStrike">
                <a:solidFill>
                  <a:srgbClr val="3C4043"/>
                </a:solidFill>
                <a:highlight>
                  <a:srgbClr val="FFFFFF"/>
                </a:highlight>
                <a:latin typeface="Roboto"/>
                <a:ea typeface="Roboto"/>
                <a:cs typeface="Roboto"/>
                <a:sym typeface="Roboto"/>
              </a:rPr>
              <a:t>The overall goal is to divide data into distinct groups such that observations within each group are similar</a:t>
            </a:r>
            <a:endParaRPr b="0" i="0" sz="1600" u="none" cap="none" strike="noStrike">
              <a:solidFill>
                <a:srgbClr val="3C4043"/>
              </a:solidFill>
              <a:highlight>
                <a:srgbClr val="FFFFFF"/>
              </a:highlight>
              <a:latin typeface="Roboto"/>
              <a:ea typeface="Roboto"/>
              <a:cs typeface="Roboto"/>
              <a:sym typeface="Roboto"/>
            </a:endParaRPr>
          </a:p>
        </p:txBody>
      </p:sp>
      <p:pic>
        <p:nvPicPr>
          <p:cNvPr id="407" name="Google Shape;407;p48"/>
          <p:cNvPicPr preferRelativeResize="0"/>
          <p:nvPr/>
        </p:nvPicPr>
        <p:blipFill rotWithShape="1">
          <a:blip r:embed="rId4">
            <a:alphaModFix/>
          </a:blip>
          <a:srcRect b="0" l="0" r="0" t="0"/>
          <a:stretch/>
        </p:blipFill>
        <p:spPr>
          <a:xfrm>
            <a:off x="726425" y="1461050"/>
            <a:ext cx="7460389" cy="3433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49"/>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K-Means Clustering</a:t>
            </a:r>
            <a:br>
              <a:rPr b="1" lang="en-US">
                <a:latin typeface="Roboto"/>
                <a:ea typeface="Roboto"/>
                <a:cs typeface="Roboto"/>
                <a:sym typeface="Roboto"/>
              </a:rPr>
            </a:br>
            <a:r>
              <a:rPr b="1" lang="en-US">
                <a:solidFill>
                  <a:srgbClr val="0070C0"/>
                </a:solidFill>
                <a:latin typeface="Roboto"/>
                <a:ea typeface="Roboto"/>
                <a:cs typeface="Roboto"/>
                <a:sym typeface="Roboto"/>
              </a:rPr>
              <a:t>Marketing Use Case</a:t>
            </a:r>
            <a:endParaRPr b="1">
              <a:solidFill>
                <a:srgbClr val="0070C0"/>
              </a:solidFill>
              <a:latin typeface="Roboto"/>
              <a:ea typeface="Roboto"/>
              <a:cs typeface="Roboto"/>
              <a:sym typeface="Roboto"/>
            </a:endParaRPr>
          </a:p>
        </p:txBody>
      </p:sp>
      <p:pic>
        <p:nvPicPr>
          <p:cNvPr id="413" name="Google Shape;413;p49"/>
          <p:cNvPicPr preferRelativeResize="0"/>
          <p:nvPr/>
        </p:nvPicPr>
        <p:blipFill rotWithShape="1">
          <a:blip r:embed="rId4">
            <a:alphaModFix/>
          </a:blip>
          <a:srcRect b="0" l="0" r="0" t="0"/>
          <a:stretch/>
        </p:blipFill>
        <p:spPr>
          <a:xfrm>
            <a:off x="1500709" y="1111965"/>
            <a:ext cx="6171339" cy="35106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5"/>
          <p:cNvSpPr txBox="1"/>
          <p:nvPr>
            <p:ph type="title"/>
          </p:nvPr>
        </p:nvSpPr>
        <p:spPr>
          <a:xfrm>
            <a:off x="634575" y="99600"/>
            <a:ext cx="82782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What defines a good model? </a:t>
            </a:r>
            <a:endParaRPr b="1">
              <a:latin typeface="Roboto"/>
              <a:ea typeface="Roboto"/>
              <a:cs typeface="Roboto"/>
              <a:sym typeface="Roboto"/>
            </a:endParaRPr>
          </a:p>
        </p:txBody>
      </p:sp>
      <p:grpSp>
        <p:nvGrpSpPr>
          <p:cNvPr id="80" name="Google Shape;80;p5"/>
          <p:cNvGrpSpPr/>
          <p:nvPr/>
        </p:nvGrpSpPr>
        <p:grpSpPr>
          <a:xfrm>
            <a:off x="355675" y="1494782"/>
            <a:ext cx="8557105" cy="1988515"/>
            <a:chOff x="0" y="1776539"/>
            <a:chExt cx="16255899" cy="3048000"/>
          </a:xfrm>
        </p:grpSpPr>
        <p:sp>
          <p:nvSpPr>
            <p:cNvPr id="81" name="Google Shape;81;p5"/>
            <p:cNvSpPr/>
            <p:nvPr/>
          </p:nvSpPr>
          <p:spPr>
            <a:xfrm>
              <a:off x="0" y="1776539"/>
              <a:ext cx="5079900" cy="3048000"/>
            </a:xfrm>
            <a:prstGeom prst="rect">
              <a:avLst/>
            </a:prstGeom>
            <a:gradFill>
              <a:gsLst>
                <a:gs pos="0">
                  <a:srgbClr val="FF8C80"/>
                </a:gs>
                <a:gs pos="35000">
                  <a:srgbClr val="FFADA7"/>
                </a:gs>
                <a:gs pos="100000">
                  <a:srgbClr val="FFDCD8"/>
                </a:gs>
              </a:gsLst>
              <a:lin ang="16200038" scaled="0"/>
            </a:gradFill>
            <a:ln>
              <a:noFill/>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
            <p:cNvSpPr txBox="1"/>
            <p:nvPr/>
          </p:nvSpPr>
          <p:spPr>
            <a:xfrm>
              <a:off x="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US" sz="1400" u="none" cap="none" strike="noStrike">
                  <a:solidFill>
                    <a:srgbClr val="000000"/>
                  </a:solidFill>
                  <a:latin typeface="Arial"/>
                  <a:ea typeface="Arial"/>
                  <a:cs typeface="Arial"/>
                  <a:sym typeface="Arial"/>
                </a:rPr>
                <a:t>Model Fit</a:t>
              </a:r>
              <a:endParaRPr b="0" i="0" sz="140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Goodness of Fit - whether model adequately describes the relations in the current data</a:t>
              </a:r>
              <a:endParaRPr b="0" i="0" sz="140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Prediction Accuracy - whether model adequately predicts new data</a:t>
              </a:r>
              <a:endParaRPr b="0" i="0" sz="1400" u="none" cap="none" strike="noStrike">
                <a:solidFill>
                  <a:srgbClr val="000000"/>
                </a:solidFill>
                <a:latin typeface="Arial"/>
                <a:ea typeface="Arial"/>
                <a:cs typeface="Arial"/>
                <a:sym typeface="Arial"/>
              </a:endParaRPr>
            </a:p>
          </p:txBody>
        </p:sp>
        <p:sp>
          <p:nvSpPr>
            <p:cNvPr id="83" name="Google Shape;83;p5"/>
            <p:cNvSpPr/>
            <p:nvPr/>
          </p:nvSpPr>
          <p:spPr>
            <a:xfrm>
              <a:off x="5588000" y="1776539"/>
              <a:ext cx="5079900" cy="3048000"/>
            </a:xfrm>
            <a:prstGeom prst="rect">
              <a:avLst/>
            </a:prstGeom>
            <a:gradFill>
              <a:gsLst>
                <a:gs pos="0">
                  <a:srgbClr val="86FFFF"/>
                </a:gs>
                <a:gs pos="35000">
                  <a:srgbClr val="ACFFFF"/>
                </a:gs>
                <a:gs pos="100000">
                  <a:srgbClr val="DCFFFF"/>
                </a:gs>
              </a:gsLst>
              <a:lin ang="16200038" scaled="0"/>
            </a:gradFill>
            <a:ln>
              <a:noFill/>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
            <p:cNvSpPr txBox="1"/>
            <p:nvPr/>
          </p:nvSpPr>
          <p:spPr>
            <a:xfrm>
              <a:off x="5588000"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US" sz="1400" u="none" cap="none" strike="noStrike">
                  <a:solidFill>
                    <a:srgbClr val="000000"/>
                  </a:solidFill>
                  <a:latin typeface="Arial"/>
                  <a:ea typeface="Arial"/>
                  <a:cs typeface="Arial"/>
                  <a:sym typeface="Arial"/>
                </a:rPr>
                <a:t>Parsimony</a:t>
              </a:r>
              <a:endParaRPr b="0" i="0" sz="140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 parsimonious model is a model that accomplishes a desired level of explanation or prediction with as few predictor variables as possible</a:t>
              </a:r>
              <a:endParaRPr b="0" i="0" sz="1400" u="none" cap="none" strike="noStrike">
                <a:solidFill>
                  <a:srgbClr val="000000"/>
                </a:solidFill>
                <a:latin typeface="Arial"/>
                <a:ea typeface="Arial"/>
                <a:cs typeface="Arial"/>
                <a:sym typeface="Arial"/>
              </a:endParaRPr>
            </a:p>
          </p:txBody>
        </p:sp>
        <p:sp>
          <p:nvSpPr>
            <p:cNvPr id="85" name="Google Shape;85;p5"/>
            <p:cNvSpPr/>
            <p:nvPr/>
          </p:nvSpPr>
          <p:spPr>
            <a:xfrm>
              <a:off x="11175999" y="1776539"/>
              <a:ext cx="5079900" cy="3048000"/>
            </a:xfrm>
            <a:prstGeom prst="rect">
              <a:avLst/>
            </a:prstGeom>
            <a:gradFill>
              <a:gsLst>
                <a:gs pos="0">
                  <a:srgbClr val="FF8FCE"/>
                </a:gs>
                <a:gs pos="35000">
                  <a:srgbClr val="FFB0DB"/>
                </a:gs>
                <a:gs pos="100000">
                  <a:srgbClr val="FFDDEF"/>
                </a:gs>
              </a:gsLst>
              <a:lin ang="16200038" scaled="0"/>
            </a:gradFill>
            <a:ln>
              <a:noFill/>
            </a:ln>
            <a:effectLst>
              <a:outerShdw blurRad="40000" rotWithShape="0" dir="5400000" dist="20000">
                <a:srgbClr val="000000">
                  <a:alpha val="3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
            <p:cNvSpPr txBox="1"/>
            <p:nvPr/>
          </p:nvSpPr>
          <p:spPr>
            <a:xfrm>
              <a:off x="11175999" y="1776539"/>
              <a:ext cx="5079900" cy="3048000"/>
            </a:xfrm>
            <a:prstGeom prst="rect">
              <a:avLst/>
            </a:prstGeom>
            <a:noFill/>
            <a:ln>
              <a:noFill/>
            </a:ln>
          </p:spPr>
          <p:txBody>
            <a:bodyPr anchorCtr="0" anchor="t" bIns="125725" lIns="125725" spcFirstLastPara="1" rIns="125725" wrap="square" tIns="125725">
              <a:noAutofit/>
            </a:bodyPr>
            <a:lstStyle/>
            <a:p>
              <a:pPr indent="0" lvl="0" marL="0" marR="0" rtl="0" algn="l">
                <a:lnSpc>
                  <a:spcPct val="90000"/>
                </a:lnSpc>
                <a:spcBef>
                  <a:spcPts val="0"/>
                </a:spcBef>
                <a:spcAft>
                  <a:spcPts val="0"/>
                </a:spcAft>
                <a:buClr>
                  <a:srgbClr val="000000"/>
                </a:buClr>
                <a:buSzPts val="3300"/>
                <a:buFont typeface="Arial"/>
                <a:buNone/>
              </a:pPr>
              <a:r>
                <a:rPr b="0" i="0" lang="en-US" sz="1400" u="none" cap="none" strike="noStrike">
                  <a:solidFill>
                    <a:srgbClr val="000000"/>
                  </a:solidFill>
                  <a:latin typeface="Arial"/>
                  <a:ea typeface="Arial"/>
                  <a:cs typeface="Arial"/>
                  <a:sym typeface="Arial"/>
                </a:rPr>
                <a:t>Usability</a:t>
              </a:r>
              <a:endParaRPr b="0" i="0" sz="1400" u="none" cap="none" strike="noStrike">
                <a:solidFill>
                  <a:srgbClr val="000000"/>
                </a:solidFill>
                <a:latin typeface="Arial"/>
                <a:ea typeface="Arial"/>
                <a:cs typeface="Arial"/>
                <a:sym typeface="Arial"/>
              </a:endParaRPr>
            </a:p>
            <a:p>
              <a:pPr indent="-152400" lvl="1" marL="228600" marR="0" rtl="0" algn="l">
                <a:lnSpc>
                  <a:spcPct val="90000"/>
                </a:lnSpc>
                <a:spcBef>
                  <a:spcPts val="1155"/>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Data Requirements</a:t>
              </a:r>
              <a:endParaRPr b="0" i="0" sz="140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Technology Requirements</a:t>
              </a:r>
              <a:endParaRPr b="0" i="0" sz="1400" u="none" cap="none" strike="noStrike">
                <a:solidFill>
                  <a:srgbClr val="000000"/>
                </a:solidFill>
                <a:latin typeface="Arial"/>
                <a:ea typeface="Arial"/>
                <a:cs typeface="Arial"/>
                <a:sym typeface="Arial"/>
              </a:endParaRPr>
            </a:p>
            <a:p>
              <a:pPr indent="-152400" lvl="1" marL="228600" marR="0" rtl="0" algn="l">
                <a:lnSpc>
                  <a:spcPct val="90000"/>
                </a:lnSpc>
                <a:spcBef>
                  <a:spcPts val="39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Training and Scoring Performance</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50"/>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K-Means Clustering</a:t>
            </a:r>
            <a:br>
              <a:rPr b="1" lang="en-US">
                <a:solidFill>
                  <a:srgbClr val="0070C0"/>
                </a:solidFill>
                <a:latin typeface="Roboto"/>
                <a:ea typeface="Roboto"/>
                <a:cs typeface="Roboto"/>
                <a:sym typeface="Roboto"/>
              </a:rPr>
            </a:br>
            <a:r>
              <a:rPr b="1" lang="en-US">
                <a:solidFill>
                  <a:srgbClr val="0070C0"/>
                </a:solidFill>
                <a:latin typeface="Roboto"/>
                <a:ea typeface="Roboto"/>
                <a:cs typeface="Roboto"/>
                <a:sym typeface="Roboto"/>
              </a:rPr>
              <a:t>Steps</a:t>
            </a:r>
            <a:endParaRPr b="1">
              <a:latin typeface="Roboto"/>
              <a:ea typeface="Roboto"/>
              <a:cs typeface="Roboto"/>
              <a:sym typeface="Roboto"/>
            </a:endParaRPr>
          </a:p>
        </p:txBody>
      </p:sp>
      <p:sp>
        <p:nvSpPr>
          <p:cNvPr id="419" name="Google Shape;419;p50"/>
          <p:cNvSpPr txBox="1"/>
          <p:nvPr/>
        </p:nvSpPr>
        <p:spPr>
          <a:xfrm>
            <a:off x="4709150" y="1183005"/>
            <a:ext cx="3977368" cy="339476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1728" u="none" cap="none" strike="noStrike">
                <a:solidFill>
                  <a:srgbClr val="000000"/>
                </a:solidFill>
                <a:latin typeface="Arial"/>
                <a:ea typeface="Arial"/>
                <a:cs typeface="Arial"/>
                <a:sym typeface="Arial"/>
              </a:rPr>
              <a:t>Feature Selection / Feature Engineering</a:t>
            </a:r>
            <a:endParaRPr/>
          </a:p>
          <a:p>
            <a:pPr indent="0" lvl="0" marL="0" marR="0" rtl="0" algn="l">
              <a:lnSpc>
                <a:spcPct val="100000"/>
              </a:lnSpc>
              <a:spcBef>
                <a:spcPts val="0"/>
              </a:spcBef>
              <a:spcAft>
                <a:spcPts val="0"/>
              </a:spcAft>
              <a:buNone/>
            </a:pPr>
            <a:r>
              <a:t/>
            </a:r>
            <a:endParaRPr b="0" i="0" sz="17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n-US" sz="1728" u="none" cap="none" strike="noStrike">
                <a:solidFill>
                  <a:srgbClr val="000000"/>
                </a:solidFill>
                <a:latin typeface="Arial"/>
                <a:ea typeface="Arial"/>
                <a:cs typeface="Arial"/>
                <a:sym typeface="Arial"/>
              </a:rPr>
              <a:t>Optimal No.of Clusters</a:t>
            </a:r>
            <a:endParaRPr/>
          </a:p>
          <a:p>
            <a:pPr indent="0" lvl="0" marL="0" marR="0" rtl="0" algn="l">
              <a:lnSpc>
                <a:spcPct val="100000"/>
              </a:lnSpc>
              <a:spcBef>
                <a:spcPts val="0"/>
              </a:spcBef>
              <a:spcAft>
                <a:spcPts val="0"/>
              </a:spcAft>
              <a:buNone/>
            </a:pPr>
            <a:r>
              <a:rPr b="0" i="0" lang="en-US" sz="1728" u="none" cap="none" strike="noStrike">
                <a:solidFill>
                  <a:srgbClr val="000000"/>
                </a:solidFill>
                <a:latin typeface="Arial"/>
                <a:ea typeface="Arial"/>
                <a:cs typeface="Arial"/>
                <a:sym typeface="Arial"/>
              </a:rPr>
              <a:t>Elbow method - Scree Plot</a:t>
            </a:r>
            <a:endParaRPr/>
          </a:p>
          <a:p>
            <a:pPr indent="0" lvl="0" marL="0" marR="0" rtl="0" algn="l">
              <a:lnSpc>
                <a:spcPct val="100000"/>
              </a:lnSpc>
              <a:spcBef>
                <a:spcPts val="0"/>
              </a:spcBef>
              <a:spcAft>
                <a:spcPts val="0"/>
              </a:spcAft>
              <a:buNone/>
            </a:pPr>
            <a:r>
              <a:t/>
            </a:r>
            <a:endParaRPr b="0" i="0" sz="1728"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n-US" sz="1728" u="none" cap="none" strike="noStrike">
                <a:solidFill>
                  <a:srgbClr val="000000"/>
                </a:solidFill>
                <a:latin typeface="Arial"/>
                <a:ea typeface="Arial"/>
                <a:cs typeface="Arial"/>
                <a:sym typeface="Arial"/>
              </a:rPr>
              <a:t>K-Means Algorithm</a:t>
            </a:r>
            <a:endParaRPr/>
          </a:p>
          <a:p>
            <a:pPr indent="0" lvl="0" marL="0" marR="0" rtl="0" algn="l">
              <a:lnSpc>
                <a:spcPct val="100000"/>
              </a:lnSpc>
              <a:spcBef>
                <a:spcPts val="0"/>
              </a:spcBef>
              <a:spcAft>
                <a:spcPts val="0"/>
              </a:spcAft>
              <a:buNone/>
            </a:pPr>
            <a:r>
              <a:rPr b="0" i="0" lang="en-US" sz="1728" u="none" cap="none" strike="noStrike">
                <a:solidFill>
                  <a:srgbClr val="000000"/>
                </a:solidFill>
                <a:latin typeface="Arial"/>
                <a:ea typeface="Arial"/>
                <a:cs typeface="Arial"/>
                <a:sym typeface="Arial"/>
              </a:rPr>
              <a:t>Centroid</a:t>
            </a:r>
            <a:endParaRPr/>
          </a:p>
          <a:p>
            <a:pPr indent="0" lvl="0" marL="0" marR="0" rtl="0" algn="l">
              <a:lnSpc>
                <a:spcPct val="100000"/>
              </a:lnSpc>
              <a:spcBef>
                <a:spcPts val="0"/>
              </a:spcBef>
              <a:spcAft>
                <a:spcPts val="0"/>
              </a:spcAft>
              <a:buNone/>
            </a:pPr>
            <a:r>
              <a:rPr b="0" i="0" lang="en-US" sz="1728" u="none" cap="none" strike="noStrike">
                <a:solidFill>
                  <a:srgbClr val="000000"/>
                </a:solidFill>
                <a:latin typeface="Arial"/>
                <a:ea typeface="Arial"/>
                <a:cs typeface="Arial"/>
                <a:sym typeface="Arial"/>
              </a:rPr>
              <a:t>Measures of Distance - Euclidean / Manhattan</a:t>
            </a:r>
            <a:endParaRPr/>
          </a:p>
          <a:p>
            <a:pPr indent="0" lvl="0" marL="0" marR="0" rtl="0" algn="l">
              <a:lnSpc>
                <a:spcPct val="100000"/>
              </a:lnSpc>
              <a:spcBef>
                <a:spcPts val="0"/>
              </a:spcBef>
              <a:spcAft>
                <a:spcPts val="0"/>
              </a:spcAft>
              <a:buNone/>
            </a:pPr>
            <a:r>
              <a:rPr b="0" i="0" lang="en-US" sz="1728" u="none" cap="none" strike="noStrike">
                <a:solidFill>
                  <a:srgbClr val="000000"/>
                </a:solidFill>
                <a:latin typeface="Arial"/>
                <a:ea typeface="Arial"/>
                <a:cs typeface="Arial"/>
                <a:sym typeface="Arial"/>
              </a:rPr>
              <a:t>Minimize the within group dispersion</a:t>
            </a:r>
            <a:endParaRPr/>
          </a:p>
          <a:p>
            <a:pPr indent="0" lvl="0" marL="0" marR="0" rtl="0" algn="l">
              <a:lnSpc>
                <a:spcPct val="100000"/>
              </a:lnSpc>
              <a:spcBef>
                <a:spcPts val="0"/>
              </a:spcBef>
              <a:spcAft>
                <a:spcPts val="0"/>
              </a:spcAft>
              <a:buNone/>
            </a:pPr>
            <a:r>
              <a:rPr b="0" i="0" lang="en-US" sz="1728" u="none" cap="none" strike="noStrike">
                <a:solidFill>
                  <a:srgbClr val="000000"/>
                </a:solidFill>
                <a:latin typeface="Arial"/>
                <a:ea typeface="Arial"/>
                <a:cs typeface="Arial"/>
                <a:sym typeface="Arial"/>
              </a:rPr>
              <a:t>Maximize the between-group dispersion</a:t>
            </a:r>
            <a:endParaRPr/>
          </a:p>
          <a:p>
            <a:pPr indent="0" lvl="0" marL="0" marR="0" rtl="0" algn="l">
              <a:lnSpc>
                <a:spcPct val="100000"/>
              </a:lnSpc>
              <a:spcBef>
                <a:spcPts val="0"/>
              </a:spcBef>
              <a:spcAft>
                <a:spcPts val="0"/>
              </a:spcAft>
              <a:buNone/>
            </a:pPr>
            <a:r>
              <a:t/>
            </a:r>
            <a:endParaRPr b="0" i="0" sz="131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19"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20" name="Google Shape;420;p50"/>
          <p:cNvPicPr preferRelativeResize="0"/>
          <p:nvPr/>
        </p:nvPicPr>
        <p:blipFill rotWithShape="1">
          <a:blip r:embed="rId4">
            <a:alphaModFix/>
          </a:blip>
          <a:srcRect b="0" l="0" r="0" t="0"/>
          <a:stretch/>
        </p:blipFill>
        <p:spPr>
          <a:xfrm>
            <a:off x="457483" y="1303401"/>
            <a:ext cx="3977368" cy="274020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51"/>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K-Means Clustering</a:t>
            </a:r>
            <a:br>
              <a:rPr b="1" lang="en-US">
                <a:latin typeface="Roboto"/>
                <a:ea typeface="Roboto"/>
                <a:cs typeface="Roboto"/>
                <a:sym typeface="Roboto"/>
              </a:rPr>
            </a:br>
            <a:r>
              <a:rPr b="1" lang="en-US">
                <a:solidFill>
                  <a:srgbClr val="0070C0"/>
                </a:solidFill>
                <a:latin typeface="Roboto"/>
                <a:ea typeface="Roboto"/>
                <a:cs typeface="Roboto"/>
                <a:sym typeface="Roboto"/>
              </a:rPr>
              <a:t>Some Concepts</a:t>
            </a:r>
            <a:endParaRPr b="1">
              <a:solidFill>
                <a:srgbClr val="0070C0"/>
              </a:solidFill>
              <a:latin typeface="Roboto"/>
              <a:ea typeface="Roboto"/>
              <a:cs typeface="Roboto"/>
              <a:sym typeface="Roboto"/>
            </a:endParaRPr>
          </a:p>
        </p:txBody>
      </p:sp>
      <p:pic>
        <p:nvPicPr>
          <p:cNvPr id="426" name="Google Shape;426;p51"/>
          <p:cNvPicPr preferRelativeResize="0"/>
          <p:nvPr/>
        </p:nvPicPr>
        <p:blipFill rotWithShape="1">
          <a:blip r:embed="rId4">
            <a:alphaModFix/>
          </a:blip>
          <a:srcRect b="0" l="0" r="0" t="0"/>
          <a:stretch/>
        </p:blipFill>
        <p:spPr>
          <a:xfrm>
            <a:off x="492142" y="1356284"/>
            <a:ext cx="3902849" cy="2940195"/>
          </a:xfrm>
          <a:prstGeom prst="rect">
            <a:avLst/>
          </a:prstGeom>
          <a:noFill/>
          <a:ln>
            <a:noFill/>
          </a:ln>
        </p:spPr>
      </p:pic>
      <p:pic>
        <p:nvPicPr>
          <p:cNvPr id="427" name="Google Shape;427;p51"/>
          <p:cNvPicPr preferRelativeResize="0"/>
          <p:nvPr/>
        </p:nvPicPr>
        <p:blipFill rotWithShape="1">
          <a:blip r:embed="rId5">
            <a:alphaModFix/>
          </a:blip>
          <a:srcRect b="0" l="0" r="0" t="0"/>
          <a:stretch/>
        </p:blipFill>
        <p:spPr>
          <a:xfrm>
            <a:off x="4946688" y="1483549"/>
            <a:ext cx="3488753" cy="282459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1" name="Shape 431"/>
        <p:cNvGrpSpPr/>
        <p:nvPr/>
      </p:nvGrpSpPr>
      <p:grpSpPr>
        <a:xfrm>
          <a:off x="0" y="0"/>
          <a:ext cx="0" cy="0"/>
          <a:chOff x="0" y="0"/>
          <a:chExt cx="0" cy="0"/>
        </a:xfrm>
      </p:grpSpPr>
      <p:sp>
        <p:nvSpPr>
          <p:cNvPr id="432" name="Google Shape;432;p52"/>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Other Type of Customer Segmentation</a:t>
            </a:r>
            <a:br>
              <a:rPr b="1" lang="en-US">
                <a:latin typeface="Roboto"/>
                <a:ea typeface="Roboto"/>
                <a:cs typeface="Roboto"/>
                <a:sym typeface="Roboto"/>
              </a:rPr>
            </a:br>
            <a:r>
              <a:rPr b="1" lang="en-US">
                <a:solidFill>
                  <a:srgbClr val="0070C0"/>
                </a:solidFill>
                <a:latin typeface="Roboto"/>
                <a:ea typeface="Roboto"/>
                <a:cs typeface="Roboto"/>
                <a:sym typeface="Roboto"/>
              </a:rPr>
              <a:t>RFM</a:t>
            </a:r>
            <a:endParaRPr b="1">
              <a:solidFill>
                <a:srgbClr val="0070C0"/>
              </a:solidFill>
              <a:latin typeface="Roboto"/>
              <a:ea typeface="Roboto"/>
              <a:cs typeface="Roboto"/>
              <a:sym typeface="Roboto"/>
            </a:endParaRPr>
          </a:p>
        </p:txBody>
      </p:sp>
      <p:pic>
        <p:nvPicPr>
          <p:cNvPr id="433" name="Google Shape;433;p52"/>
          <p:cNvPicPr preferRelativeResize="0"/>
          <p:nvPr/>
        </p:nvPicPr>
        <p:blipFill rotWithShape="1">
          <a:blip r:embed="rId4">
            <a:alphaModFix/>
          </a:blip>
          <a:srcRect b="0" l="0" r="0" t="0"/>
          <a:stretch/>
        </p:blipFill>
        <p:spPr>
          <a:xfrm>
            <a:off x="1561657" y="990912"/>
            <a:ext cx="6020686" cy="351449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
        <p:nvSpPr>
          <p:cNvPr id="438" name="Google Shape;438;p53"/>
          <p:cNvSpPr txBox="1"/>
          <p:nvPr>
            <p:ph type="title"/>
          </p:nvPr>
        </p:nvSpPr>
        <p:spPr>
          <a:xfrm>
            <a:off x="634575" y="99600"/>
            <a:ext cx="80805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Clustering</a:t>
            </a:r>
            <a:br>
              <a:rPr b="1" lang="en-US">
                <a:latin typeface="Roboto"/>
                <a:ea typeface="Roboto"/>
                <a:cs typeface="Roboto"/>
                <a:sym typeface="Roboto"/>
              </a:rPr>
            </a:br>
            <a:r>
              <a:rPr b="1" lang="en-US">
                <a:solidFill>
                  <a:srgbClr val="0070C0"/>
                </a:solidFill>
              </a:rPr>
              <a:t>Use Case &amp; Practical Considerations</a:t>
            </a:r>
            <a:endParaRPr b="1">
              <a:solidFill>
                <a:srgbClr val="0070C0"/>
              </a:solidFill>
              <a:latin typeface="Roboto"/>
              <a:ea typeface="Roboto"/>
              <a:cs typeface="Roboto"/>
              <a:sym typeface="Roboto"/>
            </a:endParaRPr>
          </a:p>
        </p:txBody>
      </p:sp>
      <p:sp>
        <p:nvSpPr>
          <p:cNvPr id="439" name="Google Shape;439;p53"/>
          <p:cNvSpPr txBox="1"/>
          <p:nvPr/>
        </p:nvSpPr>
        <p:spPr>
          <a:xfrm>
            <a:off x="711902" y="1271282"/>
            <a:ext cx="8046152" cy="1983158"/>
          </a:xfrm>
          <a:prstGeom prst="rect">
            <a:avLst/>
          </a:prstGeom>
          <a:noFill/>
          <a:ln>
            <a:noFill/>
          </a:ln>
        </p:spPr>
        <p:txBody>
          <a:bodyPr anchorCtr="0" anchor="t" bIns="41575" lIns="41575" spcFirstLastPara="1" rIns="41575" wrap="square" tIns="41575">
            <a:noAutofit/>
          </a:bodyPr>
          <a:lstStyle/>
          <a:p>
            <a:pPr indent="0" lvl="0" marL="0" marR="0" rtl="0" algn="l">
              <a:lnSpc>
                <a:spcPct val="100000"/>
              </a:lnSpc>
              <a:spcBef>
                <a:spcPts val="0"/>
              </a:spcBef>
              <a:spcAft>
                <a:spcPts val="0"/>
              </a:spcAft>
              <a:buNone/>
            </a:pPr>
            <a:r>
              <a:rPr b="1" i="1" lang="en-US" sz="1774" u="none" cap="none" strike="noStrike">
                <a:solidFill>
                  <a:schemeClr val="dk1"/>
                </a:solidFill>
                <a:latin typeface="Arial"/>
                <a:ea typeface="Arial"/>
                <a:cs typeface="Arial"/>
                <a:sym typeface="Arial"/>
              </a:rPr>
              <a:t>Marketing:</a:t>
            </a:r>
            <a:endParaRPr b="0" i="0" sz="1728"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728" u="none" cap="none" strike="noStrike">
                <a:solidFill>
                  <a:schemeClr val="dk1"/>
                </a:solidFill>
                <a:latin typeface="Arial"/>
                <a:ea typeface="Arial"/>
                <a:cs typeface="Arial"/>
                <a:sym typeface="Arial"/>
              </a:rPr>
              <a:t>Customer Personas</a:t>
            </a:r>
            <a:endParaRPr b="0" i="0"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1" lang="en-US" sz="1728" u="none" cap="none" strike="noStrike">
                <a:solidFill>
                  <a:schemeClr val="dk1"/>
                </a:solidFill>
                <a:latin typeface="Arial"/>
                <a:ea typeface="Arial"/>
                <a:cs typeface="Arial"/>
                <a:sym typeface="Arial"/>
              </a:rPr>
              <a:t>On the number of clusters:</a:t>
            </a:r>
            <a:endParaRPr b="1" i="1"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728" u="none" cap="none" strike="noStrike">
                <a:solidFill>
                  <a:schemeClr val="dk1"/>
                </a:solidFill>
                <a:latin typeface="Arial"/>
                <a:ea typeface="Arial"/>
                <a:cs typeface="Arial"/>
                <a:sym typeface="Arial"/>
              </a:rPr>
              <a:t>Algorithm says optimal no. of clusters is X.  But having X clusters mean that you will need X marketing managers to manage each cluster and you only have X/2 marketing managers in the organization</a:t>
            </a:r>
            <a:endParaRPr b="0" i="0"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1" lang="en-US" sz="1728" u="none" cap="none" strike="noStrike">
                <a:solidFill>
                  <a:schemeClr val="dk1"/>
                </a:solidFill>
                <a:latin typeface="Arial"/>
                <a:ea typeface="Arial"/>
                <a:cs typeface="Arial"/>
                <a:sym typeface="Arial"/>
              </a:rPr>
              <a:t>Watchout for K-Means:</a:t>
            </a:r>
            <a:endParaRPr b="1" i="1"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728" u="none" cap="none" strike="noStrike">
                <a:solidFill>
                  <a:schemeClr val="dk1"/>
                </a:solidFill>
                <a:latin typeface="Arial"/>
                <a:ea typeface="Arial"/>
                <a:cs typeface="Arial"/>
                <a:sym typeface="Arial"/>
              </a:rPr>
              <a:t>Normalize/standardize variables because calculations are based on distance - unit of measure can ‘erroneously’ influence the clustering because of the magnitude of the values</a:t>
            </a:r>
            <a:endParaRPr b="0" i="0"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28"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46"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54"/>
          <p:cNvSpPr txBox="1"/>
          <p:nvPr>
            <p:ph type="ctrTitle"/>
          </p:nvPr>
        </p:nvSpPr>
        <p:spPr>
          <a:xfrm>
            <a:off x="320426" y="281339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US">
                <a:latin typeface="Roboto"/>
                <a:ea typeface="Roboto"/>
                <a:cs typeface="Roboto"/>
                <a:sym typeface="Roboto"/>
              </a:rPr>
              <a:t>Thank you :) </a:t>
            </a:r>
            <a:endParaRPr b="1">
              <a:latin typeface="Roboto"/>
              <a:ea typeface="Roboto"/>
              <a:cs typeface="Roboto"/>
              <a:sym typeface="Roboto"/>
            </a:endParaRPr>
          </a:p>
        </p:txBody>
      </p:sp>
      <p:pic>
        <p:nvPicPr>
          <p:cNvPr id="445" name="Google Shape;445;p54"/>
          <p:cNvPicPr preferRelativeResize="0"/>
          <p:nvPr/>
        </p:nvPicPr>
        <p:blipFill rotWithShape="1">
          <a:blip r:embed="rId4">
            <a:alphaModFix/>
          </a:blip>
          <a:srcRect b="0" l="0" r="0" t="0"/>
          <a:stretch/>
        </p:blipFill>
        <p:spPr>
          <a:xfrm>
            <a:off x="2501707" y="277510"/>
            <a:ext cx="4140585" cy="349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6"/>
          <p:cNvSpPr txBox="1"/>
          <p:nvPr>
            <p:ph type="ctrTitle"/>
          </p:nvPr>
        </p:nvSpPr>
        <p:spPr>
          <a:xfrm>
            <a:off x="296676" y="2133100"/>
            <a:ext cx="7189200" cy="2052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US">
                <a:latin typeface="Roboto"/>
                <a:ea typeface="Roboto"/>
                <a:cs typeface="Roboto"/>
                <a:sym typeface="Roboto"/>
              </a:rPr>
              <a:t>Regression</a:t>
            </a:r>
            <a:endParaRPr b="1">
              <a:latin typeface="Roboto"/>
              <a:ea typeface="Roboto"/>
              <a:cs typeface="Roboto"/>
              <a:sym typeface="Roboto"/>
            </a:endParaRPr>
          </a:p>
        </p:txBody>
      </p:sp>
      <p:sp>
        <p:nvSpPr>
          <p:cNvPr id="92" name="Google Shape;92;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7"/>
          <p:cNvSpPr txBox="1"/>
          <p:nvPr>
            <p:ph type="title"/>
          </p:nvPr>
        </p:nvSpPr>
        <p:spPr>
          <a:xfrm>
            <a:off x="634575" y="99600"/>
            <a:ext cx="38748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Regression</a:t>
            </a:r>
            <a:endParaRPr b="1">
              <a:latin typeface="Roboto"/>
              <a:ea typeface="Roboto"/>
              <a:cs typeface="Roboto"/>
              <a:sym typeface="Roboto"/>
            </a:endParaRPr>
          </a:p>
        </p:txBody>
      </p:sp>
      <p:pic>
        <p:nvPicPr>
          <p:cNvPr id="98" name="Google Shape;98;p7"/>
          <p:cNvPicPr preferRelativeResize="0"/>
          <p:nvPr/>
        </p:nvPicPr>
        <p:blipFill rotWithShape="1">
          <a:blip r:embed="rId4">
            <a:alphaModFix/>
          </a:blip>
          <a:srcRect b="0" l="0" r="0" t="0"/>
          <a:stretch/>
        </p:blipFill>
        <p:spPr>
          <a:xfrm>
            <a:off x="2235949" y="1000875"/>
            <a:ext cx="5158151" cy="3599184"/>
          </a:xfrm>
          <a:prstGeom prst="rect">
            <a:avLst/>
          </a:prstGeom>
          <a:noFill/>
          <a:ln>
            <a:noFill/>
          </a:ln>
        </p:spPr>
      </p:pic>
      <p:sp>
        <p:nvSpPr>
          <p:cNvPr id="99" name="Google Shape;99;p7"/>
          <p:cNvSpPr/>
          <p:nvPr/>
        </p:nvSpPr>
        <p:spPr>
          <a:xfrm>
            <a:off x="3157674" y="2242575"/>
            <a:ext cx="1804200" cy="2223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8"/>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Errors: MAE vs MAPE vs MSE vs RMSE</a:t>
            </a:r>
            <a:endParaRPr b="1">
              <a:latin typeface="Roboto"/>
              <a:ea typeface="Roboto"/>
              <a:cs typeface="Roboto"/>
              <a:sym typeface="Roboto"/>
            </a:endParaRPr>
          </a:p>
        </p:txBody>
      </p:sp>
      <p:pic>
        <p:nvPicPr>
          <p:cNvPr id="105" name="Google Shape;105;p8"/>
          <p:cNvPicPr preferRelativeResize="0"/>
          <p:nvPr/>
        </p:nvPicPr>
        <p:blipFill rotWithShape="1">
          <a:blip r:embed="rId4">
            <a:alphaModFix/>
          </a:blip>
          <a:srcRect b="0" l="0" r="0" t="0"/>
          <a:stretch/>
        </p:blipFill>
        <p:spPr>
          <a:xfrm>
            <a:off x="409575" y="672300"/>
            <a:ext cx="8324850" cy="40613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9"/>
          <p:cNvSpPr txBox="1"/>
          <p:nvPr>
            <p:ph type="title"/>
          </p:nvPr>
        </p:nvSpPr>
        <p:spPr>
          <a:xfrm>
            <a:off x="634575" y="99600"/>
            <a:ext cx="6776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latin typeface="Roboto"/>
                <a:ea typeface="Roboto"/>
                <a:cs typeface="Roboto"/>
                <a:sym typeface="Roboto"/>
              </a:rPr>
              <a:t>Errors: MAE vs MAPE vs MSE vs RMSE</a:t>
            </a:r>
            <a:endParaRPr b="1">
              <a:latin typeface="Roboto"/>
              <a:ea typeface="Roboto"/>
              <a:cs typeface="Roboto"/>
              <a:sym typeface="Roboto"/>
            </a:endParaRPr>
          </a:p>
        </p:txBody>
      </p:sp>
      <p:sp>
        <p:nvSpPr>
          <p:cNvPr id="111" name="Google Shape;111;p9"/>
          <p:cNvSpPr txBox="1"/>
          <p:nvPr/>
        </p:nvSpPr>
        <p:spPr>
          <a:xfrm>
            <a:off x="2581275" y="2280046"/>
            <a:ext cx="3981450"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rgbClr val="000000"/>
                </a:solidFill>
                <a:highlight>
                  <a:srgbClr val="FFFF00"/>
                </a:highlight>
                <a:latin typeface="Arial"/>
                <a:ea typeface="Arial"/>
                <a:cs typeface="Arial"/>
                <a:sym typeface="Arial"/>
              </a:rPr>
              <a:t>Examples in Excel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Yves Y. Kangleon</dc:creator>
</cp:coreProperties>
</file>